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4"/>
  </p:sldMasterIdLst>
  <p:sldIdLst>
    <p:sldId id="264" r:id="rId5"/>
    <p:sldId id="281" r:id="rId6"/>
    <p:sldId id="282" r:id="rId7"/>
    <p:sldId id="283" r:id="rId8"/>
    <p:sldId id="284" r:id="rId9"/>
    <p:sldId id="285" r:id="rId10"/>
    <p:sldId id="286" r:id="rId11"/>
    <p:sldId id="287" r:id="rId12"/>
    <p:sldId id="288" r:id="rId13"/>
    <p:sldId id="267" r:id="rId14"/>
    <p:sldId id="268" r:id="rId15"/>
    <p:sldId id="269" r:id="rId16"/>
    <p:sldId id="271" r:id="rId17"/>
    <p:sldId id="272" r:id="rId18"/>
    <p:sldId id="273" r:id="rId19"/>
    <p:sldId id="274" r:id="rId20"/>
    <p:sldId id="275" r:id="rId21"/>
    <p:sldId id="276" r:id="rId22"/>
    <p:sldId id="289" r:id="rId23"/>
    <p:sldId id="290" r:id="rId24"/>
    <p:sldId id="291" r:id="rId25"/>
    <p:sldId id="277" r:id="rId26"/>
    <p:sldId id="278" r:id="rId27"/>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A3A"/>
    <a:srgbClr val="282420"/>
    <a:srgbClr val="3C8C67"/>
    <a:srgbClr val="E2D9C8"/>
    <a:srgbClr val="F5F4F3"/>
    <a:srgbClr val="006937"/>
    <a:srgbClr val="006B36"/>
    <a:srgbClr val="156032"/>
    <a:srgbClr val="6E7E4D"/>
    <a:srgbClr val="9BA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varScale="1">
        <p:scale>
          <a:sx n="85" d="100"/>
          <a:sy n="85" d="100"/>
        </p:scale>
        <p:origin x="456"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621D1-2948-2558-4373-D8500B31BF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8DA96B-A4E4-4EFF-AE51-A27835B746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694B99-7A95-DA3C-DC46-3A609DDF13E4}"/>
              </a:ext>
            </a:extLst>
          </p:cNvPr>
          <p:cNvSpPr>
            <a:spLocks noGrp="1"/>
          </p:cNvSpPr>
          <p:nvPr>
            <p:ph type="dt" sz="half" idx="10"/>
          </p:nvPr>
        </p:nvSpPr>
        <p:spPr/>
        <p:txBody>
          <a:bodyPr/>
          <a:lstStyle/>
          <a:p>
            <a:fld id="{9184DA70-C731-4C70-880D-CCD4705E623C}" type="datetime1">
              <a:rPr lang="en-US" smtClean="0"/>
              <a:t>3/30/2026</a:t>
            </a:fld>
            <a:endParaRPr lang="en-US" dirty="0"/>
          </a:p>
        </p:txBody>
      </p:sp>
      <p:sp>
        <p:nvSpPr>
          <p:cNvPr id="5" name="Footer Placeholder 4">
            <a:extLst>
              <a:ext uri="{FF2B5EF4-FFF2-40B4-BE49-F238E27FC236}">
                <a16:creationId xmlns:a16="http://schemas.microsoft.com/office/drawing/2014/main" id="{EA489744-7BCD-28EC-32AF-281CCB07240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5A5AD4C-2233-DE4B-E73F-5AF2D08F727E}"/>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74440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23E73-AEB2-9CBD-CCB4-2908CDC90F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0616A4-94A9-12C1-DF3F-0D33D72174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8A34C5-7728-99DA-412B-9FB5C06AFB70}"/>
              </a:ext>
            </a:extLst>
          </p:cNvPr>
          <p:cNvSpPr>
            <a:spLocks noGrp="1"/>
          </p:cNvSpPr>
          <p:nvPr>
            <p:ph type="dt" sz="half" idx="10"/>
          </p:nvPr>
        </p:nvSpPr>
        <p:spPr/>
        <p:txBody>
          <a:bodyPr/>
          <a:lstStyle/>
          <a:p>
            <a:fld id="{B612A279-0833-481D-8C56-F67FD0AC6C50}" type="datetime1">
              <a:rPr lang="en-US" smtClean="0"/>
              <a:t>3/30/2026</a:t>
            </a:fld>
            <a:endParaRPr lang="en-US" dirty="0"/>
          </a:p>
        </p:txBody>
      </p:sp>
      <p:sp>
        <p:nvSpPr>
          <p:cNvPr id="5" name="Footer Placeholder 4">
            <a:extLst>
              <a:ext uri="{FF2B5EF4-FFF2-40B4-BE49-F238E27FC236}">
                <a16:creationId xmlns:a16="http://schemas.microsoft.com/office/drawing/2014/main" id="{A71B03B4-A2E9-CA94-0907-DCACD826FB0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5848D7A-41D7-BADA-3576-C8ED22E7211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17310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690E9A-D0A5-E39E-E728-3277353EBC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1BAFC9-B5F7-7B7D-E21D-EF7521F0CC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46C1D0-5204-CC76-99E0-2DA71EDD5677}"/>
              </a:ext>
            </a:extLst>
          </p:cNvPr>
          <p:cNvSpPr>
            <a:spLocks noGrp="1"/>
          </p:cNvSpPr>
          <p:nvPr>
            <p:ph type="dt" sz="half" idx="10"/>
          </p:nvPr>
        </p:nvSpPr>
        <p:spPr/>
        <p:txBody>
          <a:bodyPr/>
          <a:lstStyle/>
          <a:p>
            <a:fld id="{6587DA83-5663-4C9C-B9AA-0B40A3DAFF81}" type="datetime1">
              <a:rPr lang="en-US" smtClean="0"/>
              <a:t>3/30/2026</a:t>
            </a:fld>
            <a:endParaRPr lang="en-US" dirty="0"/>
          </a:p>
        </p:txBody>
      </p:sp>
      <p:sp>
        <p:nvSpPr>
          <p:cNvPr id="5" name="Footer Placeholder 4">
            <a:extLst>
              <a:ext uri="{FF2B5EF4-FFF2-40B4-BE49-F238E27FC236}">
                <a16:creationId xmlns:a16="http://schemas.microsoft.com/office/drawing/2014/main" id="{C5CF7D3C-4EB8-20E7-33A9-466A741A6E5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AD8FF5-51B7-502A-D91C-C7580CA34FF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9212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6E4C8-8AE4-947D-9CBA-60F6870D76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92B5B3-DDE6-CFF5-8DB1-D175379B48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35E262-20BA-C992-8772-C9014018B926}"/>
              </a:ext>
            </a:extLst>
          </p:cNvPr>
          <p:cNvSpPr>
            <a:spLocks noGrp="1"/>
          </p:cNvSpPr>
          <p:nvPr>
            <p:ph type="dt" sz="half" idx="10"/>
          </p:nvPr>
        </p:nvSpPr>
        <p:spPr/>
        <p:txBody>
          <a:bodyPr/>
          <a:lstStyle/>
          <a:p>
            <a:fld id="{4BE1D723-8F53-4F53-90B0-1982A396982E}" type="datetime1">
              <a:rPr lang="en-US" smtClean="0"/>
              <a:t>3/30/2026</a:t>
            </a:fld>
            <a:endParaRPr lang="en-US" dirty="0"/>
          </a:p>
        </p:txBody>
      </p:sp>
      <p:sp>
        <p:nvSpPr>
          <p:cNvPr id="5" name="Footer Placeholder 4">
            <a:extLst>
              <a:ext uri="{FF2B5EF4-FFF2-40B4-BE49-F238E27FC236}">
                <a16:creationId xmlns:a16="http://schemas.microsoft.com/office/drawing/2014/main" id="{9D9333A4-6022-37B3-43B3-83A0320071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F699711-695F-4D67-A08C-FA50EB348E5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92641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9172E-9C72-74F8-AE52-ECFDC0851A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945AE0-42C6-29AF-0398-1D55089FB9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7A29FD-CB69-B1BF-09D1-BD3D5A99194D}"/>
              </a:ext>
            </a:extLst>
          </p:cNvPr>
          <p:cNvSpPr>
            <a:spLocks noGrp="1"/>
          </p:cNvSpPr>
          <p:nvPr>
            <p:ph type="dt" sz="half" idx="10"/>
          </p:nvPr>
        </p:nvSpPr>
        <p:spPr/>
        <p:txBody>
          <a:bodyPr/>
          <a:lstStyle/>
          <a:p>
            <a:fld id="{97669AF7-7BEB-44E4-9852-375E34362B5B}" type="datetime1">
              <a:rPr lang="en-US" smtClean="0"/>
              <a:t>3/30/2026</a:t>
            </a:fld>
            <a:endParaRPr lang="en-US" dirty="0"/>
          </a:p>
        </p:txBody>
      </p:sp>
      <p:sp>
        <p:nvSpPr>
          <p:cNvPr id="5" name="Footer Placeholder 4">
            <a:extLst>
              <a:ext uri="{FF2B5EF4-FFF2-40B4-BE49-F238E27FC236}">
                <a16:creationId xmlns:a16="http://schemas.microsoft.com/office/drawing/2014/main" id="{357806D5-744B-CF04-FE76-48BFCDA34BE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6FC17F7-C0F6-9390-D8F8-1E947ACC6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93832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42967-11CE-2214-7023-4882B7D0B9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F8E0B9-B6E1-0010-B9B9-85A67989D2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23A0D5-C24A-0605-4558-D97EB53C4D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3A64ED-3C36-0864-6AB3-3EE79F6043B9}"/>
              </a:ext>
            </a:extLst>
          </p:cNvPr>
          <p:cNvSpPr>
            <a:spLocks noGrp="1"/>
          </p:cNvSpPr>
          <p:nvPr>
            <p:ph type="dt" sz="half" idx="10"/>
          </p:nvPr>
        </p:nvSpPr>
        <p:spPr/>
        <p:txBody>
          <a:bodyPr/>
          <a:lstStyle/>
          <a:p>
            <a:fld id="{BAAAC38D-0552-4C82-B593-E6124DFADBE2}" type="datetime1">
              <a:rPr lang="en-US" smtClean="0"/>
              <a:t>3/30/2026</a:t>
            </a:fld>
            <a:endParaRPr lang="en-US" dirty="0"/>
          </a:p>
        </p:txBody>
      </p:sp>
      <p:sp>
        <p:nvSpPr>
          <p:cNvPr id="6" name="Footer Placeholder 5">
            <a:extLst>
              <a:ext uri="{FF2B5EF4-FFF2-40B4-BE49-F238E27FC236}">
                <a16:creationId xmlns:a16="http://schemas.microsoft.com/office/drawing/2014/main" id="{3F9959D9-0A33-44EE-B909-FAA204330A2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9DEB21A-8B57-2F13-2268-A990B29684D2}"/>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9214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924DD-97C9-E5A1-304E-1FB31E0C01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68594F-121E-D61F-DC5C-5412C168B7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FA90331-5FA8-9EED-B565-D92EFBAE79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F0569F-212D-8F06-9600-4C3FE0D41E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A9A467-E589-3F22-3CFA-DEEEFAE0FD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29B3F3-B0A3-F192-41FA-FE6E77B425E1}"/>
              </a:ext>
            </a:extLst>
          </p:cNvPr>
          <p:cNvSpPr>
            <a:spLocks noGrp="1"/>
          </p:cNvSpPr>
          <p:nvPr>
            <p:ph type="dt" sz="half" idx="10"/>
          </p:nvPr>
        </p:nvSpPr>
        <p:spPr/>
        <p:txBody>
          <a:bodyPr/>
          <a:lstStyle/>
          <a:p>
            <a:fld id="{D9DF0F1C-5577-4ACB-BB62-DF8F3C494C7E}" type="datetime1">
              <a:rPr lang="en-US" smtClean="0"/>
              <a:t>3/30/2026</a:t>
            </a:fld>
            <a:endParaRPr lang="en-US" dirty="0"/>
          </a:p>
        </p:txBody>
      </p:sp>
      <p:sp>
        <p:nvSpPr>
          <p:cNvPr id="8" name="Footer Placeholder 7">
            <a:extLst>
              <a:ext uri="{FF2B5EF4-FFF2-40B4-BE49-F238E27FC236}">
                <a16:creationId xmlns:a16="http://schemas.microsoft.com/office/drawing/2014/main" id="{85A35629-D65E-11DE-C623-21DC33F5AC4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95F259A-2CC3-97EF-A824-730AA8665FA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3219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C5280-FC0B-48D8-EDF2-A5F61FD550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2C4848-26B5-B838-EA2E-BFF06785DF44}"/>
              </a:ext>
            </a:extLst>
          </p:cNvPr>
          <p:cNvSpPr>
            <a:spLocks noGrp="1"/>
          </p:cNvSpPr>
          <p:nvPr>
            <p:ph type="dt" sz="half" idx="10"/>
          </p:nvPr>
        </p:nvSpPr>
        <p:spPr/>
        <p:txBody>
          <a:bodyPr/>
          <a:lstStyle/>
          <a:p>
            <a:fld id="{1775B394-D9F9-4F0C-B15D-605F45CB9E9F}" type="datetime1">
              <a:rPr lang="en-US" smtClean="0"/>
              <a:t>3/30/2026</a:t>
            </a:fld>
            <a:endParaRPr lang="en-US" dirty="0"/>
          </a:p>
        </p:txBody>
      </p:sp>
      <p:sp>
        <p:nvSpPr>
          <p:cNvPr id="4" name="Footer Placeholder 3">
            <a:extLst>
              <a:ext uri="{FF2B5EF4-FFF2-40B4-BE49-F238E27FC236}">
                <a16:creationId xmlns:a16="http://schemas.microsoft.com/office/drawing/2014/main" id="{826D3A14-82E6-3037-500F-0FD48216E9B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C56B994-2A25-A0C8-B61B-6F1BA637C7AD}"/>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45165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DDC84E-4BA9-01F0-51AC-3E18E947FA81}"/>
              </a:ext>
            </a:extLst>
          </p:cNvPr>
          <p:cNvSpPr>
            <a:spLocks noGrp="1"/>
          </p:cNvSpPr>
          <p:nvPr>
            <p:ph type="dt" sz="half" idx="10"/>
          </p:nvPr>
        </p:nvSpPr>
        <p:spPr/>
        <p:txBody>
          <a:bodyPr/>
          <a:lstStyle/>
          <a:p>
            <a:fld id="{39667345-2558-425A-8533-9BFDBCE15005}" type="datetime1">
              <a:rPr lang="en-US" smtClean="0"/>
              <a:t>3/30/2026</a:t>
            </a:fld>
            <a:endParaRPr lang="en-US" dirty="0"/>
          </a:p>
        </p:txBody>
      </p:sp>
      <p:sp>
        <p:nvSpPr>
          <p:cNvPr id="3" name="Footer Placeholder 2">
            <a:extLst>
              <a:ext uri="{FF2B5EF4-FFF2-40B4-BE49-F238E27FC236}">
                <a16:creationId xmlns:a16="http://schemas.microsoft.com/office/drawing/2014/main" id="{D64BAE95-788A-00A1-C8C0-A3E93A36119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7249C2A-5C6E-4466-0132-06943772E1AE}"/>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60859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48755-4C04-D2B6-6DE2-943DFDD9A2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033F14-6FF3-7E36-4BC9-B5BF8E1359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7F4EED-7593-3182-C4CF-C4915B18FD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9310EE-078A-FC63-4718-4568BFB5E7E7}"/>
              </a:ext>
            </a:extLst>
          </p:cNvPr>
          <p:cNvSpPr>
            <a:spLocks noGrp="1"/>
          </p:cNvSpPr>
          <p:nvPr>
            <p:ph type="dt" sz="half" idx="10"/>
          </p:nvPr>
        </p:nvSpPr>
        <p:spPr/>
        <p:txBody>
          <a:bodyPr/>
          <a:lstStyle/>
          <a:p>
            <a:fld id="{92BEA474-078D-4E9B-9B14-09A87B19DC46}" type="datetime1">
              <a:rPr lang="en-US" smtClean="0"/>
              <a:t>3/30/2026</a:t>
            </a:fld>
            <a:endParaRPr lang="en-US" dirty="0"/>
          </a:p>
        </p:txBody>
      </p:sp>
      <p:sp>
        <p:nvSpPr>
          <p:cNvPr id="6" name="Footer Placeholder 5">
            <a:extLst>
              <a:ext uri="{FF2B5EF4-FFF2-40B4-BE49-F238E27FC236}">
                <a16:creationId xmlns:a16="http://schemas.microsoft.com/office/drawing/2014/main" id="{C9DDE994-542C-2278-151C-CFB2CBAC11C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772E3EA-B056-6060-7C52-088B07866163}"/>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666064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6E84B-4903-DBE9-BBA9-773F635744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C8ABA3-F264-A1D4-AF91-8CC0263AAB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07D19E-04D4-EA30-62FF-6B2BBC75BF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D34C74-03D8-883D-52CA-FDCB7A783A52}"/>
              </a:ext>
            </a:extLst>
          </p:cNvPr>
          <p:cNvSpPr>
            <a:spLocks noGrp="1"/>
          </p:cNvSpPr>
          <p:nvPr>
            <p:ph type="dt" sz="half" idx="10"/>
          </p:nvPr>
        </p:nvSpPr>
        <p:spPr/>
        <p:txBody>
          <a:bodyPr/>
          <a:lstStyle/>
          <a:p>
            <a:fld id="{4907D986-8816-4272-A432-0437A28A9828}" type="datetime1">
              <a:rPr lang="en-US" smtClean="0"/>
              <a:t>3/30/2026</a:t>
            </a:fld>
            <a:endParaRPr lang="en-US" dirty="0"/>
          </a:p>
        </p:txBody>
      </p:sp>
      <p:sp>
        <p:nvSpPr>
          <p:cNvPr id="6" name="Footer Placeholder 5">
            <a:extLst>
              <a:ext uri="{FF2B5EF4-FFF2-40B4-BE49-F238E27FC236}">
                <a16:creationId xmlns:a16="http://schemas.microsoft.com/office/drawing/2014/main" id="{2341E7E4-3B4C-2BFD-02AD-F924B63D00E9}"/>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27A77F78-0116-30AB-16AF-0CB11F91016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06499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9303A2-D516-BAAC-BC32-FD053468A6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BFA5F6-5E11-3124-B5F5-B68F945FE7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0202B-02D6-162D-0036-28AE4A9F25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D6E202-B606-4609-B914-27C9371A1F6D}" type="datetime1">
              <a:rPr lang="en-US" smtClean="0"/>
              <a:t>3/30/2026</a:t>
            </a:fld>
            <a:endParaRPr lang="en-US" dirty="0"/>
          </a:p>
        </p:txBody>
      </p:sp>
      <p:sp>
        <p:nvSpPr>
          <p:cNvPr id="5" name="Footer Placeholder 4">
            <a:extLst>
              <a:ext uri="{FF2B5EF4-FFF2-40B4-BE49-F238E27FC236}">
                <a16:creationId xmlns:a16="http://schemas.microsoft.com/office/drawing/2014/main" id="{D433D9ED-9359-123F-6129-81B2343E36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9BEA7A4-D700-2524-01D3-2F672299A7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197612749"/>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2715" y="2654623"/>
            <a:ext cx="2059919" cy="1878583"/>
          </a:xfrm>
          <a:prstGeom prst="rect">
            <a:avLst/>
          </a:prstGeom>
        </p:spPr>
      </p:pic>
      <p:sp>
        <p:nvSpPr>
          <p:cNvPr id="15" name="Rectangle 14">
            <a:extLst>
              <a:ext uri="{FF2B5EF4-FFF2-40B4-BE49-F238E27FC236}">
                <a16:creationId xmlns:a16="http://schemas.microsoft.com/office/drawing/2014/main" id="{7A24F1FB-054F-1D0C-7D59-CC6A9EC36152}"/>
              </a:ext>
            </a:extLst>
          </p:cNvPr>
          <p:cNvSpPr/>
          <p:nvPr/>
        </p:nvSpPr>
        <p:spPr>
          <a:xfrm>
            <a:off x="407137" y="5225695"/>
            <a:ext cx="2953409" cy="136904"/>
          </a:xfrm>
          <a:prstGeom prst="rect">
            <a:avLst/>
          </a:prstGeom>
          <a:solidFill>
            <a:srgbClr val="282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6218E59-4042-083D-9BA4-6AA816216FB4}"/>
              </a:ext>
            </a:extLst>
          </p:cNvPr>
          <p:cNvSpPr/>
          <p:nvPr/>
        </p:nvSpPr>
        <p:spPr>
          <a:xfrm>
            <a:off x="264160" y="614312"/>
            <a:ext cx="285955" cy="5959208"/>
          </a:xfrm>
          <a:prstGeom prst="rect">
            <a:avLst/>
          </a:prstGeom>
          <a:solidFill>
            <a:srgbClr val="036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DECBA99A-CDAB-D878-BBC2-0234432B2483}"/>
              </a:ext>
            </a:extLst>
          </p:cNvPr>
          <p:cNvSpPr/>
          <p:nvPr/>
        </p:nvSpPr>
        <p:spPr>
          <a:xfrm>
            <a:off x="407137" y="5362599"/>
            <a:ext cx="6250814" cy="218701"/>
          </a:xfrm>
          <a:prstGeom prst="rect">
            <a:avLst/>
          </a:prstGeom>
          <a:solidFill>
            <a:srgbClr val="036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C73C5433-2A2E-E9AF-15EF-FEA5044428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1670" y="1995319"/>
            <a:ext cx="2138250" cy="3197193"/>
          </a:xfrm>
          <a:prstGeom prst="rect">
            <a:avLst/>
          </a:prstGeom>
        </p:spPr>
      </p:pic>
      <p:sp>
        <p:nvSpPr>
          <p:cNvPr id="27" name="TextBox 26">
            <a:extLst>
              <a:ext uri="{FF2B5EF4-FFF2-40B4-BE49-F238E27FC236}">
                <a16:creationId xmlns:a16="http://schemas.microsoft.com/office/drawing/2014/main" id="{6404D13A-3DB9-540D-485D-A3B691DD186E}"/>
              </a:ext>
            </a:extLst>
          </p:cNvPr>
          <p:cNvSpPr txBox="1"/>
          <p:nvPr/>
        </p:nvSpPr>
        <p:spPr>
          <a:xfrm>
            <a:off x="2229691" y="1665488"/>
            <a:ext cx="8588854" cy="3631763"/>
          </a:xfrm>
          <a:prstGeom prst="rect">
            <a:avLst/>
          </a:prstGeom>
          <a:noFill/>
        </p:spPr>
        <p:txBody>
          <a:bodyPr wrap="square" rtlCol="0">
            <a:spAutoFit/>
          </a:bodyPr>
          <a:lstStyle/>
          <a:p>
            <a:pPr algn="just">
              <a:lnSpc>
                <a:spcPct val="150000"/>
              </a:lnSpc>
            </a:pPr>
            <a:endParaRPr lang="en-US" sz="2000" b="1" dirty="0">
              <a:latin typeface="Franklin Gothic Book" panose="020B0503020102020204" pitchFamily="34" charset="0"/>
            </a:endParaRPr>
          </a:p>
          <a:p>
            <a:pPr algn="ctr">
              <a:lnSpc>
                <a:spcPct val="150000"/>
              </a:lnSpc>
            </a:pPr>
            <a:r>
              <a:rPr lang="en-US" sz="2400" dirty="0">
                <a:latin typeface="Franklin Gothic Book" panose="020B0503020102020204" pitchFamily="34" charset="0"/>
              </a:rPr>
              <a:t>Leveraging Youth Entrepreneurship for Sustainable Growth, 2025 National Progress Report and Strategic Outlook</a:t>
            </a:r>
          </a:p>
          <a:p>
            <a:pPr algn="ctr">
              <a:lnSpc>
                <a:spcPct val="150000"/>
              </a:lnSpc>
            </a:pPr>
            <a:endParaRPr lang="en-US" sz="2400" dirty="0">
              <a:latin typeface="Franklin Gothic Book" panose="020B0503020102020204" pitchFamily="34" charset="0"/>
            </a:endParaRPr>
          </a:p>
          <a:p>
            <a:pPr algn="ctr">
              <a:lnSpc>
                <a:spcPct val="150000"/>
              </a:lnSpc>
            </a:pPr>
            <a:r>
              <a:rPr lang="en-US" sz="2400" dirty="0">
                <a:latin typeface="Franklin Gothic Book" panose="020B0503020102020204" pitchFamily="34" charset="0"/>
              </a:rPr>
              <a:t>NATIONAL INSTITUTE FOR POLICY AND STRATEGIC STUDIES (NIPSS) March, 2026</a:t>
            </a:r>
          </a:p>
          <a:p>
            <a:endParaRPr lang="en-US" sz="2000" dirty="0">
              <a:latin typeface="Franklin Gothic Book" panose="020B0503020102020204" pitchFamily="34" charset="0"/>
            </a:endParaRPr>
          </a:p>
        </p:txBody>
      </p:sp>
      <p:sp>
        <p:nvSpPr>
          <p:cNvPr id="4" name="TextBox 3">
            <a:extLst>
              <a:ext uri="{FF2B5EF4-FFF2-40B4-BE49-F238E27FC236}">
                <a16:creationId xmlns:a16="http://schemas.microsoft.com/office/drawing/2014/main" id="{E412A3CC-89D0-93E1-8412-8C87CFF41F80}"/>
              </a:ext>
            </a:extLst>
          </p:cNvPr>
          <p:cNvSpPr txBox="1"/>
          <p:nvPr/>
        </p:nvSpPr>
        <p:spPr>
          <a:xfrm>
            <a:off x="2229691" y="1840186"/>
            <a:ext cx="9290639" cy="954107"/>
          </a:xfrm>
          <a:prstGeom prst="rect">
            <a:avLst/>
          </a:prstGeom>
          <a:noFill/>
        </p:spPr>
        <p:txBody>
          <a:bodyPr wrap="square" rtlCol="0">
            <a:spAutoFit/>
          </a:bodyPr>
          <a:lstStyle/>
          <a:p>
            <a:r>
              <a:rPr lang="en-US" sz="2800" b="1" dirty="0">
                <a:solidFill>
                  <a:srgbClr val="036A3A"/>
                </a:solidFill>
                <a:latin typeface="Franklin Gothic Book" panose="020B0503020102020204" pitchFamily="34" charset="0"/>
              </a:rPr>
              <a:t>ECONOMIC DIVERSIFICATION AND NATIONAL DEVELOPMENT</a:t>
            </a:r>
          </a:p>
          <a:p>
            <a:endParaRPr lang="en-US" sz="2800" dirty="0">
              <a:solidFill>
                <a:srgbClr val="036A3A"/>
              </a:solidFill>
              <a:latin typeface="Franklin Gothic Book" panose="020B0503020102020204" pitchFamily="34" charset="0"/>
            </a:endParaRPr>
          </a:p>
        </p:txBody>
      </p:sp>
    </p:spTree>
    <p:extLst>
      <p:ext uri="{BB962C8B-B14F-4D97-AF65-F5344CB8AC3E}">
        <p14:creationId xmlns:p14="http://schemas.microsoft.com/office/powerpoint/2010/main" val="719355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E8509F00-6790-FA2C-5D35-E8E88CDC1482}"/>
              </a:ext>
            </a:extLst>
          </p:cNvPr>
          <p:cNvSpPr txBox="1"/>
          <p:nvPr/>
        </p:nvSpPr>
        <p:spPr>
          <a:xfrm>
            <a:off x="4592846" y="-48914"/>
            <a:ext cx="3522938" cy="833433"/>
          </a:xfrm>
          <a:prstGeom prst="rect">
            <a:avLst/>
          </a:prstGeom>
          <a:noFill/>
        </p:spPr>
        <p:txBody>
          <a:bodyPr wrap="square" rtlCol="0">
            <a:spAutoFit/>
          </a:bodyPr>
          <a:lstStyle/>
          <a:p>
            <a:pPr marR="0" lvl="0" algn="ctr">
              <a:lnSpc>
                <a:spcPct val="200000"/>
              </a:lnSpc>
              <a:spcBef>
                <a:spcPts val="0"/>
              </a:spcBef>
              <a:spcAft>
                <a:spcPts val="1000"/>
              </a:spcAft>
            </a:pPr>
            <a:r>
              <a:rPr lang="en-US" sz="2800" b="1" dirty="0">
                <a:solidFill>
                  <a:srgbClr val="036A3A"/>
                </a:solidFill>
                <a:effectLst/>
                <a:latin typeface="Franklin Gothic Book" panose="020B0503020102020204" pitchFamily="34" charset="0"/>
                <a:ea typeface="Times New Roman" panose="02020603050405020304" pitchFamily="18" charset="0"/>
                <a:cs typeface="Times New Roman" panose="02020603050405020304" pitchFamily="18" charset="0"/>
              </a:rPr>
              <a:t>EXECUTIVE SUMMARY</a:t>
            </a:r>
          </a:p>
        </p:txBody>
      </p:sp>
      <p:pic>
        <p:nvPicPr>
          <p:cNvPr id="21" name="Picture 20">
            <a:extLst>
              <a:ext uri="{FF2B5EF4-FFF2-40B4-BE49-F238E27FC236}">
                <a16:creationId xmlns:a16="http://schemas.microsoft.com/office/drawing/2014/main" id="{C73C5433-2A2E-E9AF-15EF-FEA5044428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387" y="1422177"/>
            <a:ext cx="2085648" cy="3197193"/>
          </a:xfrm>
          <a:prstGeom prst="rect">
            <a:avLst/>
          </a:prstGeom>
        </p:spPr>
      </p:pic>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36390" y="5513899"/>
            <a:ext cx="1155610" cy="1053881"/>
          </a:xfrm>
          <a:prstGeom prst="rect">
            <a:avLst/>
          </a:prstGeom>
        </p:spPr>
      </p:pic>
      <p:sp>
        <p:nvSpPr>
          <p:cNvPr id="25" name="TextBox 24">
            <a:extLst>
              <a:ext uri="{FF2B5EF4-FFF2-40B4-BE49-F238E27FC236}">
                <a16:creationId xmlns:a16="http://schemas.microsoft.com/office/drawing/2014/main" id="{0A12E8BE-C204-994C-02BE-7140347CF796}"/>
              </a:ext>
            </a:extLst>
          </p:cNvPr>
          <p:cNvSpPr txBox="1"/>
          <p:nvPr/>
        </p:nvSpPr>
        <p:spPr>
          <a:xfrm>
            <a:off x="2205924" y="739402"/>
            <a:ext cx="9067706" cy="6118598"/>
          </a:xfrm>
          <a:prstGeom prst="rect">
            <a:avLst/>
          </a:prstGeom>
          <a:noFill/>
        </p:spPr>
        <p:txBody>
          <a:bodyPr wrap="square" rtlCol="0">
            <a:spAutoFit/>
          </a:bodyPr>
          <a:lstStyle/>
          <a:p>
            <a:pPr algn="just">
              <a:lnSpc>
                <a:spcPct val="150000"/>
              </a:lnSpc>
            </a:pPr>
            <a:r>
              <a:rPr lang="en-US" sz="2400" dirty="0">
                <a:effectLst/>
                <a:latin typeface="Franklin Gothic Book" panose="020B0503020102020204" pitchFamily="34" charset="0"/>
                <a:ea typeface="Calibri" panose="020F0502020204030204" pitchFamily="34" charset="0"/>
                <a:cs typeface="Times New Roman" panose="02020603050405020304" pitchFamily="18" charset="0"/>
              </a:rPr>
              <a:t>Nigeria’s economic future is inextricably linked to its youth population. The 2025 National Progress Report indicates a year of significant structural advancement in the youth entrepreneurship ecosystem, marked by a shift from foundational skill-building to the professionalization of support systems and the creation of sustainable financing mechanisms. While substantial gains were made in digital literacy, mentorship, and infrastructure (e.g., the Nigeria Youth Academy, PPP-driven hubs), the primary bottleneck remains capital mobilization. The 2026 mandate focuses on operationalizing new financial instruments (Youth Bank, </a:t>
            </a:r>
            <a:r>
              <a:rPr lang="en-US" sz="2400" dirty="0" err="1">
                <a:effectLst/>
                <a:latin typeface="Franklin Gothic Book" panose="020B0503020102020204" pitchFamily="34" charset="0"/>
                <a:ea typeface="Calibri" panose="020F0502020204030204" pitchFamily="34" charset="0"/>
                <a:cs typeface="Times New Roman" panose="02020603050405020304" pitchFamily="18" charset="0"/>
              </a:rPr>
              <a:t>YouthCred</a:t>
            </a:r>
            <a:r>
              <a:rPr lang="en-US" sz="2400" dirty="0">
                <a:effectLst/>
                <a:latin typeface="Franklin Gothic Book" panose="020B0503020102020204" pitchFamily="34" charset="0"/>
                <a:ea typeface="Calibri" panose="020F0502020204030204" pitchFamily="34" charset="0"/>
                <a:cs typeface="Times New Roman" panose="02020603050405020304" pitchFamily="18" charset="0"/>
              </a:rPr>
              <a:t>) to convert trained talent into viable, scalable businesses.</a:t>
            </a:r>
            <a:endParaRPr lang="en-US" sz="2400" dirty="0">
              <a:latin typeface="Franklin Gothic Book" panose="020B0503020102020204" pitchFamily="34" charset="0"/>
            </a:endParaRPr>
          </a:p>
        </p:txBody>
      </p:sp>
    </p:spTree>
    <p:extLst>
      <p:ext uri="{BB962C8B-B14F-4D97-AF65-F5344CB8AC3E}">
        <p14:creationId xmlns:p14="http://schemas.microsoft.com/office/powerpoint/2010/main" val="1189900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F525DFB-CD8D-B0A3-AA5C-D7178E95DC94}"/>
              </a:ext>
            </a:extLst>
          </p:cNvPr>
          <p:cNvSpPr/>
          <p:nvPr/>
        </p:nvSpPr>
        <p:spPr>
          <a:xfrm>
            <a:off x="1780242" y="997179"/>
            <a:ext cx="8483600" cy="4919528"/>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8509F00-6790-FA2C-5D35-E8E88CDC1482}"/>
              </a:ext>
            </a:extLst>
          </p:cNvPr>
          <p:cNvSpPr txBox="1"/>
          <p:nvPr/>
        </p:nvSpPr>
        <p:spPr>
          <a:xfrm>
            <a:off x="3039647" y="239588"/>
            <a:ext cx="6494752" cy="717119"/>
          </a:xfrm>
          <a:prstGeom prst="rect">
            <a:avLst/>
          </a:prstGeom>
          <a:noFill/>
        </p:spPr>
        <p:txBody>
          <a:bodyPr wrap="square" rtlCol="0">
            <a:spAutoFit/>
          </a:bodyPr>
          <a:lstStyle/>
          <a:p>
            <a:pPr marR="0" lvl="0">
              <a:lnSpc>
                <a:spcPct val="200000"/>
              </a:lnSpc>
              <a:spcBef>
                <a:spcPts val="0"/>
              </a:spcBef>
              <a:spcAft>
                <a:spcPts val="1000"/>
              </a:spcAft>
            </a:pPr>
            <a:r>
              <a:rPr lang="en-US" sz="2400" b="1" dirty="0">
                <a:solidFill>
                  <a:srgbClr val="036A3A"/>
                </a:solidFill>
                <a:effectLst/>
                <a:latin typeface="Franklin Gothic Book" panose="020B0503020102020204" pitchFamily="34" charset="0"/>
                <a:ea typeface="Times New Roman" panose="02020603050405020304" pitchFamily="18" charset="0"/>
                <a:cs typeface="Times New Roman" panose="02020603050405020304" pitchFamily="18" charset="0"/>
              </a:rPr>
              <a:t>CONCEPTUAL &amp; THEORETICAL PERSPECTIVE</a:t>
            </a:r>
          </a:p>
        </p:txBody>
      </p:sp>
      <p:sp>
        <p:nvSpPr>
          <p:cNvPr id="27" name="TextBox 26">
            <a:extLst>
              <a:ext uri="{FF2B5EF4-FFF2-40B4-BE49-F238E27FC236}">
                <a16:creationId xmlns:a16="http://schemas.microsoft.com/office/drawing/2014/main" id="{6404D13A-3DB9-540D-485D-A3B691DD186E}"/>
              </a:ext>
            </a:extLst>
          </p:cNvPr>
          <p:cNvSpPr txBox="1"/>
          <p:nvPr/>
        </p:nvSpPr>
        <p:spPr>
          <a:xfrm>
            <a:off x="1758435" y="1098124"/>
            <a:ext cx="8483600" cy="4093428"/>
          </a:xfrm>
          <a:prstGeom prst="rect">
            <a:avLst/>
          </a:prstGeom>
          <a:noFill/>
        </p:spPr>
        <p:txBody>
          <a:bodyPr wrap="square" rtlCol="0">
            <a:spAutoFit/>
          </a:bodyPr>
          <a:lstStyle/>
          <a:p>
            <a:pPr algn="ctr"/>
            <a:r>
              <a:rPr lang="en-US" sz="2000" dirty="0">
                <a:latin typeface="Franklin Gothic Book" panose="020B0503020102020204" pitchFamily="34" charset="0"/>
              </a:rPr>
              <a:t>Moving from “lack of jobs” to a full Entrepreneurial Ecosystem Model</a:t>
            </a:r>
          </a:p>
          <a:p>
            <a:pPr algn="ctr"/>
            <a:r>
              <a:rPr lang="en-US" sz="2000" dirty="0">
                <a:latin typeface="Franklin Gothic Book" panose="020B0503020102020204" pitchFamily="34" charset="0"/>
              </a:rPr>
              <a:t>Requires 4 types of capital:</a:t>
            </a:r>
          </a:p>
          <a:p>
            <a:pPr algn="just"/>
            <a:endParaRPr lang="en-US" sz="2000" dirty="0">
              <a:latin typeface="Franklin Gothic Book" panose="020B0503020102020204" pitchFamily="34" charset="0"/>
            </a:endParaRPr>
          </a:p>
          <a:p>
            <a:pPr marL="285750" indent="-285750" algn="just">
              <a:buFont typeface="Wingdings" panose="05000000000000000000" pitchFamily="2" charset="2"/>
              <a:buChar char="v"/>
            </a:pPr>
            <a:r>
              <a:rPr lang="en-US" sz="2000" dirty="0">
                <a:latin typeface="Franklin Gothic Book" panose="020B0503020102020204" pitchFamily="34" charset="0"/>
              </a:rPr>
              <a:t>Human Capital (Skills)</a:t>
            </a:r>
          </a:p>
          <a:p>
            <a:pPr marL="285750" indent="-285750" algn="just">
              <a:buFont typeface="Wingdings" panose="05000000000000000000" pitchFamily="2" charset="2"/>
              <a:buChar char="v"/>
            </a:pPr>
            <a:r>
              <a:rPr lang="en-US" sz="2000" dirty="0">
                <a:latin typeface="Franklin Gothic Book" panose="020B0503020102020204" pitchFamily="34" charset="0"/>
              </a:rPr>
              <a:t>Financial Capital (Loans/Grants)</a:t>
            </a:r>
          </a:p>
          <a:p>
            <a:pPr marL="285750" indent="-285750" algn="just">
              <a:buFont typeface="Wingdings" panose="05000000000000000000" pitchFamily="2" charset="2"/>
              <a:buChar char="v"/>
            </a:pPr>
            <a:r>
              <a:rPr lang="en-US" sz="2000" dirty="0">
                <a:latin typeface="Franklin Gothic Book" panose="020B0503020102020204" pitchFamily="34" charset="0"/>
              </a:rPr>
              <a:t>Social Capital (Mentorship &amp; Networks)</a:t>
            </a:r>
          </a:p>
          <a:p>
            <a:pPr marL="285750" indent="-285750" algn="just">
              <a:buFont typeface="Wingdings" panose="05000000000000000000" pitchFamily="2" charset="2"/>
              <a:buChar char="v"/>
            </a:pPr>
            <a:r>
              <a:rPr lang="en-US" sz="2000" dirty="0">
                <a:latin typeface="Franklin Gothic Book" panose="020B0503020102020204" pitchFamily="34" charset="0"/>
              </a:rPr>
              <a:t>Institutional Capital (Policy &amp; Regulation)</a:t>
            </a:r>
          </a:p>
          <a:p>
            <a:pPr marL="285750" indent="-285750" algn="just">
              <a:buFont typeface="Wingdings" panose="05000000000000000000" pitchFamily="2" charset="2"/>
              <a:buChar char="v"/>
            </a:pPr>
            <a:endParaRPr lang="en-US" sz="2000" dirty="0">
              <a:latin typeface="Franklin Gothic Book" panose="020B0503020102020204" pitchFamily="34" charset="0"/>
            </a:endParaRPr>
          </a:p>
          <a:p>
            <a:pPr algn="just"/>
            <a:r>
              <a:rPr lang="en-US" sz="2000" dirty="0">
                <a:latin typeface="Franklin Gothic Book" panose="020B0503020102020204" pitchFamily="34" charset="0"/>
              </a:rPr>
              <a:t>Key Theories Applied:</a:t>
            </a:r>
          </a:p>
          <a:p>
            <a:pPr algn="just"/>
            <a:endParaRPr lang="en-US" sz="2000" dirty="0">
              <a:latin typeface="Franklin Gothic Book" panose="020B0503020102020204" pitchFamily="34" charset="0"/>
            </a:endParaRPr>
          </a:p>
          <a:p>
            <a:pPr marL="285750" indent="-285750" algn="just">
              <a:buFont typeface="Wingdings" panose="05000000000000000000" pitchFamily="2" charset="2"/>
              <a:buChar char="v"/>
            </a:pPr>
            <a:r>
              <a:rPr lang="en-US" sz="2000" dirty="0">
                <a:latin typeface="Franklin Gothic Book" panose="020B0503020102020204" pitchFamily="34" charset="0"/>
              </a:rPr>
              <a:t>Human Capital Theory → Nigeria Youth Academy &amp; Digital Training</a:t>
            </a:r>
          </a:p>
          <a:p>
            <a:pPr marL="285750" indent="-285750" algn="just">
              <a:buFont typeface="Wingdings" panose="05000000000000000000" pitchFamily="2" charset="2"/>
              <a:buChar char="v"/>
            </a:pPr>
            <a:r>
              <a:rPr lang="en-US" sz="2000" dirty="0">
                <a:latin typeface="Franklin Gothic Book" panose="020B0503020102020204" pitchFamily="34" charset="0"/>
              </a:rPr>
              <a:t>Institutional Theory → Youth Bank Bill &amp; Certification</a:t>
            </a:r>
          </a:p>
          <a:p>
            <a:pPr marL="285750" indent="-285750" algn="just">
              <a:buFont typeface="Wingdings" panose="05000000000000000000" pitchFamily="2" charset="2"/>
              <a:buChar char="v"/>
            </a:pPr>
            <a:r>
              <a:rPr lang="en-US" sz="2000" dirty="0">
                <a:latin typeface="Franklin Gothic Book" panose="020B0503020102020204" pitchFamily="34" charset="0"/>
              </a:rPr>
              <a:t>Resilience Theory → </a:t>
            </a:r>
            <a:r>
              <a:rPr lang="en-US" sz="2000" dirty="0" err="1">
                <a:latin typeface="Franklin Gothic Book" panose="020B0503020102020204" pitchFamily="34" charset="0"/>
              </a:rPr>
              <a:t>Yo</a:t>
            </a:r>
            <a:r>
              <a:rPr lang="en-US" sz="2000" dirty="0">
                <a:latin typeface="Franklin Gothic Book" panose="020B0503020102020204" pitchFamily="34" charset="0"/>
              </a:rPr>
              <a:t>! Health &amp; Peace-building initiatives</a:t>
            </a:r>
          </a:p>
        </p:txBody>
      </p:sp>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5714" y="44243"/>
            <a:ext cx="1155610" cy="1053881"/>
          </a:xfrm>
          <a:prstGeom prst="rect">
            <a:avLst/>
          </a:prstGeom>
        </p:spPr>
      </p:pic>
      <p:pic>
        <p:nvPicPr>
          <p:cNvPr id="11" name="Picture 10">
            <a:extLst>
              <a:ext uri="{FF2B5EF4-FFF2-40B4-BE49-F238E27FC236}">
                <a16:creationId xmlns:a16="http://schemas.microsoft.com/office/drawing/2014/main" id="{316B0533-1A06-2A4E-FEAC-46BE1DAA28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88" y="55415"/>
            <a:ext cx="926033" cy="1384640"/>
          </a:xfrm>
          <a:prstGeom prst="rect">
            <a:avLst/>
          </a:prstGeom>
        </p:spPr>
      </p:pic>
    </p:spTree>
    <p:extLst>
      <p:ext uri="{BB962C8B-B14F-4D97-AF65-F5344CB8AC3E}">
        <p14:creationId xmlns:p14="http://schemas.microsoft.com/office/powerpoint/2010/main" val="789121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4C037-EDEC-EFDC-9E70-942DB09E13B3}"/>
              </a:ext>
            </a:extLst>
          </p:cNvPr>
          <p:cNvSpPr>
            <a:spLocks noGrp="1"/>
          </p:cNvSpPr>
          <p:nvPr>
            <p:ph idx="1"/>
          </p:nvPr>
        </p:nvSpPr>
        <p:spPr>
          <a:xfrm>
            <a:off x="2007884" y="3097183"/>
            <a:ext cx="8579653" cy="2771909"/>
          </a:xfrm>
        </p:spPr>
        <p:txBody>
          <a:bodyPr/>
          <a:lstStyle/>
          <a:p>
            <a:endParaRPr lang="en-US" dirty="0"/>
          </a:p>
        </p:txBody>
      </p:sp>
      <p:sp>
        <p:nvSpPr>
          <p:cNvPr id="5" name="Title 1">
            <a:extLst>
              <a:ext uri="{FF2B5EF4-FFF2-40B4-BE49-F238E27FC236}">
                <a16:creationId xmlns:a16="http://schemas.microsoft.com/office/drawing/2014/main" id="{FB51F5F0-BE00-5B14-3C50-4C72C5EC88DC}"/>
              </a:ext>
            </a:extLst>
          </p:cNvPr>
          <p:cNvSpPr txBox="1">
            <a:spLocks/>
          </p:cNvSpPr>
          <p:nvPr/>
        </p:nvSpPr>
        <p:spPr>
          <a:xfrm>
            <a:off x="5855878" y="1608389"/>
            <a:ext cx="5687193" cy="27167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endParaRPr lang="en-US" sz="8000" dirty="0"/>
          </a:p>
        </p:txBody>
      </p:sp>
      <p:sp>
        <p:nvSpPr>
          <p:cNvPr id="6" name="Subtitle 2">
            <a:extLst>
              <a:ext uri="{FF2B5EF4-FFF2-40B4-BE49-F238E27FC236}">
                <a16:creationId xmlns:a16="http://schemas.microsoft.com/office/drawing/2014/main" id="{3E791AEE-8C33-A9A7-FDE0-B40C4F0F0740}"/>
              </a:ext>
            </a:extLst>
          </p:cNvPr>
          <p:cNvSpPr txBox="1">
            <a:spLocks/>
          </p:cNvSpPr>
          <p:nvPr/>
        </p:nvSpPr>
        <p:spPr>
          <a:xfrm>
            <a:off x="5857328" y="4941357"/>
            <a:ext cx="5701772" cy="752880"/>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dirty="0">
                <a:solidFill>
                  <a:schemeClr val="tx1">
                    <a:lumMod val="85000"/>
                    <a:lumOff val="15000"/>
                  </a:schemeClr>
                </a:solidFill>
              </a:rPr>
              <a:t>Sit Dolor </a:t>
            </a:r>
            <a:r>
              <a:rPr lang="en-US" sz="2400" dirty="0" err="1">
                <a:solidFill>
                  <a:schemeClr val="tx1">
                    <a:lumMod val="85000"/>
                    <a:lumOff val="15000"/>
                  </a:schemeClr>
                </a:solidFill>
              </a:rPr>
              <a:t>Amet</a:t>
            </a:r>
            <a:endParaRPr lang="en-US" sz="2400" dirty="0">
              <a:solidFill>
                <a:schemeClr val="tx1">
                  <a:lumMod val="85000"/>
                  <a:lumOff val="15000"/>
                </a:schemeClr>
              </a:solidFill>
            </a:endParaRPr>
          </a:p>
        </p:txBody>
      </p:sp>
      <p:sp>
        <p:nvSpPr>
          <p:cNvPr id="18" name="Rectangle 17">
            <a:extLst>
              <a:ext uri="{FF2B5EF4-FFF2-40B4-BE49-F238E27FC236}">
                <a16:creationId xmlns:a16="http://schemas.microsoft.com/office/drawing/2014/main" id="{2F525DFB-CD8D-B0A3-AA5C-D7178E95DC94}"/>
              </a:ext>
            </a:extLst>
          </p:cNvPr>
          <p:cNvSpPr/>
          <p:nvPr/>
        </p:nvSpPr>
        <p:spPr>
          <a:xfrm>
            <a:off x="1391617" y="1360146"/>
            <a:ext cx="9432263" cy="4998984"/>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8509F00-6790-FA2C-5D35-E8E88CDC1482}"/>
              </a:ext>
            </a:extLst>
          </p:cNvPr>
          <p:cNvSpPr txBox="1"/>
          <p:nvPr/>
        </p:nvSpPr>
        <p:spPr>
          <a:xfrm>
            <a:off x="3447819" y="805280"/>
            <a:ext cx="5482418" cy="461665"/>
          </a:xfrm>
          <a:prstGeom prst="rect">
            <a:avLst/>
          </a:prstGeom>
          <a:noFill/>
        </p:spPr>
        <p:txBody>
          <a:bodyPr wrap="square" rtlCol="0">
            <a:spAutoFit/>
          </a:bodyPr>
          <a:lstStyle/>
          <a:p>
            <a:pPr algn="ctr"/>
            <a:r>
              <a:rPr lang="en-US" sz="2400" b="1" dirty="0">
                <a:solidFill>
                  <a:schemeClr val="accent6"/>
                </a:solidFill>
                <a:effectLst/>
                <a:latin typeface="Franklin Gothic Book" panose="020B0503020102020204" pitchFamily="34" charset="0"/>
              </a:rPr>
              <a:t> </a:t>
            </a:r>
            <a:r>
              <a:rPr lang="en-US" sz="2400" b="1" dirty="0">
                <a:solidFill>
                  <a:srgbClr val="036A3A"/>
                </a:solidFill>
                <a:latin typeface="Franklin Gothic Book" panose="020B0503020102020204" pitchFamily="34" charset="0"/>
              </a:rPr>
              <a:t>HISTORICAL </a:t>
            </a:r>
            <a:r>
              <a:rPr lang="en-US" sz="2400" b="1" dirty="0">
                <a:solidFill>
                  <a:srgbClr val="036A3A"/>
                </a:solidFill>
                <a:effectLst/>
                <a:latin typeface="Franklin Gothic Book" panose="020B0503020102020204" pitchFamily="34" charset="0"/>
              </a:rPr>
              <a:t>TRENDS &amp; EVOLUTION</a:t>
            </a:r>
          </a:p>
        </p:txBody>
      </p:sp>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3880" y="215273"/>
            <a:ext cx="1050991" cy="958472"/>
          </a:xfrm>
          <a:prstGeom prst="rect">
            <a:avLst/>
          </a:prstGeom>
        </p:spPr>
      </p:pic>
      <p:graphicFrame>
        <p:nvGraphicFramePr>
          <p:cNvPr id="33" name="Table 4">
            <a:extLst>
              <a:ext uri="{FF2B5EF4-FFF2-40B4-BE49-F238E27FC236}">
                <a16:creationId xmlns:a16="http://schemas.microsoft.com/office/drawing/2014/main" id="{BD964B74-2F90-6087-E000-C9F63E8CF78F}"/>
              </a:ext>
            </a:extLst>
          </p:cNvPr>
          <p:cNvGraphicFramePr>
            <a:graphicFrameLocks/>
          </p:cNvGraphicFramePr>
          <p:nvPr>
            <p:extLst>
              <p:ext uri="{D42A27DB-BD31-4B8C-83A1-F6EECF244321}">
                <p14:modId xmlns:p14="http://schemas.microsoft.com/office/powerpoint/2010/main" val="862628957"/>
              </p:ext>
            </p:extLst>
          </p:nvPr>
        </p:nvGraphicFramePr>
        <p:xfrm>
          <a:off x="1516380" y="2482925"/>
          <a:ext cx="9147794" cy="2641312"/>
        </p:xfrm>
        <a:graphic>
          <a:graphicData uri="http://schemas.openxmlformats.org/drawingml/2006/table">
            <a:tbl>
              <a:tblPr firstRow="1" bandRow="1">
                <a:tableStyleId>{E8B1032C-EA38-4F05-BA0D-38AFFFC7BED3}</a:tableStyleId>
              </a:tblPr>
              <a:tblGrid>
                <a:gridCol w="4573897">
                  <a:extLst>
                    <a:ext uri="{9D8B030D-6E8A-4147-A177-3AD203B41FA5}">
                      <a16:colId xmlns:a16="http://schemas.microsoft.com/office/drawing/2014/main" val="1686112218"/>
                    </a:ext>
                  </a:extLst>
                </a:gridCol>
                <a:gridCol w="4573897">
                  <a:extLst>
                    <a:ext uri="{9D8B030D-6E8A-4147-A177-3AD203B41FA5}">
                      <a16:colId xmlns:a16="http://schemas.microsoft.com/office/drawing/2014/main" val="185423649"/>
                    </a:ext>
                  </a:extLst>
                </a:gridCol>
              </a:tblGrid>
              <a:tr h="269578">
                <a:tc>
                  <a:txBody>
                    <a:bodyPr/>
                    <a:lstStyle/>
                    <a:p>
                      <a:pPr algn="ctr"/>
                      <a:r>
                        <a:rPr lang="en-US" sz="2000" dirty="0">
                          <a:latin typeface="Franklin Gothic Book" panose="020B0503020102020204" pitchFamily="34" charset="0"/>
                        </a:rPr>
                        <a:t>FROM</a:t>
                      </a:r>
                    </a:p>
                  </a:txBody>
                  <a:tcPr/>
                </a:tc>
                <a:tc>
                  <a:txBody>
                    <a:bodyPr/>
                    <a:lstStyle/>
                    <a:p>
                      <a:pPr algn="ctr"/>
                      <a:r>
                        <a:rPr lang="en-US" sz="2000" dirty="0">
                          <a:latin typeface="Franklin Gothic Book" panose="020B0503020102020204" pitchFamily="34" charset="0"/>
                        </a:rPr>
                        <a:t>TO</a:t>
                      </a:r>
                    </a:p>
                  </a:txBody>
                  <a:tcPr/>
                </a:tc>
                <a:extLst>
                  <a:ext uri="{0D108BD9-81ED-4DB2-BD59-A6C34878D82A}">
                    <a16:rowId xmlns:a16="http://schemas.microsoft.com/office/drawing/2014/main" val="3844024401"/>
                  </a:ext>
                </a:extLst>
              </a:tr>
              <a:tr h="269578">
                <a:tc>
                  <a:txBody>
                    <a:bodyPr/>
                    <a:lstStyle/>
                    <a:p>
                      <a:pPr algn="just"/>
                      <a:r>
                        <a:rPr lang="en-US" sz="2000" dirty="0">
                          <a:latin typeface="Franklin Gothic Book" panose="020B0503020102020204" pitchFamily="34" charset="0"/>
                        </a:rPr>
                        <a:t>Job-seeking &amp; Vocational Training</a:t>
                      </a:r>
                    </a:p>
                  </a:txBody>
                  <a:tcPr/>
                </a:tc>
                <a:tc>
                  <a:txBody>
                    <a:bodyPr/>
                    <a:lstStyle/>
                    <a:p>
                      <a:pPr algn="just"/>
                      <a:r>
                        <a:rPr lang="en-US" sz="2000" dirty="0">
                          <a:latin typeface="Franklin Gothic Book" panose="020B0503020102020204" pitchFamily="34" charset="0"/>
                        </a:rPr>
                        <a:t>Enterprise Creation</a:t>
                      </a:r>
                    </a:p>
                  </a:txBody>
                  <a:tcPr/>
                </a:tc>
                <a:extLst>
                  <a:ext uri="{0D108BD9-81ED-4DB2-BD59-A6C34878D82A}">
                    <a16:rowId xmlns:a16="http://schemas.microsoft.com/office/drawing/2014/main" val="108852489"/>
                  </a:ext>
                </a:extLst>
              </a:tr>
              <a:tr h="471761">
                <a:tc>
                  <a:txBody>
                    <a:bodyPr/>
                    <a:lstStyle/>
                    <a:p>
                      <a:pPr algn="just"/>
                      <a:r>
                        <a:rPr lang="en-US" sz="2000" dirty="0">
                          <a:latin typeface="Franklin Gothic Book" panose="020B0503020102020204" pitchFamily="34" charset="0"/>
                        </a:rPr>
                        <a:t>Ad-hoc Grants &amp; Handouts</a:t>
                      </a:r>
                    </a:p>
                  </a:txBody>
                  <a:tcPr/>
                </a:tc>
                <a:tc>
                  <a:txBody>
                    <a:bodyPr/>
                    <a:lstStyle/>
                    <a:p>
                      <a:pPr algn="just"/>
                      <a:r>
                        <a:rPr lang="en-US" sz="2000" dirty="0">
                          <a:latin typeface="Franklin Gothic Book" panose="020B0503020102020204" pitchFamily="34" charset="0"/>
                        </a:rPr>
                        <a:t>Sustainable Finance (Youth Bank, NYIF, </a:t>
                      </a:r>
                      <a:r>
                        <a:rPr lang="en-US" sz="2000" dirty="0" err="1">
                          <a:latin typeface="Franklin Gothic Book" panose="020B0503020102020204" pitchFamily="34" charset="0"/>
                        </a:rPr>
                        <a:t>YouthCred</a:t>
                      </a:r>
                      <a:r>
                        <a:rPr lang="en-US" sz="2000" dirty="0">
                          <a:latin typeface="Franklin Gothic Book" panose="020B0503020102020204" pitchFamily="34" charset="0"/>
                        </a:rPr>
                        <a:t>)</a:t>
                      </a:r>
                    </a:p>
                  </a:txBody>
                  <a:tcPr/>
                </a:tc>
                <a:extLst>
                  <a:ext uri="{0D108BD9-81ED-4DB2-BD59-A6C34878D82A}">
                    <a16:rowId xmlns:a16="http://schemas.microsoft.com/office/drawing/2014/main" val="417166632"/>
                  </a:ext>
                </a:extLst>
              </a:tr>
              <a:tr h="446752">
                <a:tc>
                  <a:txBody>
                    <a:bodyPr/>
                    <a:lstStyle/>
                    <a:p>
                      <a:pPr algn="just"/>
                      <a:r>
                        <a:rPr lang="en-US" sz="2000" dirty="0">
                          <a:latin typeface="Franklin Gothic Book" panose="020B0503020102020204" pitchFamily="34" charset="0"/>
                        </a:rPr>
                        <a:t>Government-Led Programs</a:t>
                      </a:r>
                    </a:p>
                  </a:txBody>
                  <a:tcPr/>
                </a:tc>
                <a:tc>
                  <a:txBody>
                    <a:bodyPr/>
                    <a:lstStyle/>
                    <a:p>
                      <a:pPr algn="just"/>
                      <a:r>
                        <a:rPr lang="en-US" sz="2000" dirty="0">
                          <a:latin typeface="Franklin Gothic Book" panose="020B0503020102020204" pitchFamily="34" charset="0"/>
                        </a:rPr>
                        <a:t> Public-Private Partnership (PPP) Models</a:t>
                      </a:r>
                    </a:p>
                  </a:txBody>
                  <a:tcPr/>
                </a:tc>
                <a:extLst>
                  <a:ext uri="{0D108BD9-81ED-4DB2-BD59-A6C34878D82A}">
                    <a16:rowId xmlns:a16="http://schemas.microsoft.com/office/drawing/2014/main" val="719293417"/>
                  </a:ext>
                </a:extLst>
              </a:tr>
              <a:tr h="471761">
                <a:tc>
                  <a:txBody>
                    <a:bodyPr/>
                    <a:lstStyle/>
                    <a:p>
                      <a:pPr algn="just"/>
                      <a:r>
                        <a:rPr lang="en-US" sz="2000" dirty="0">
                          <a:latin typeface="Franklin Gothic Book" panose="020B0503020102020204" pitchFamily="34" charset="0"/>
                        </a:rPr>
                        <a:t>Training without Capital</a:t>
                      </a:r>
                    </a:p>
                  </a:txBody>
                  <a:tcPr/>
                </a:tc>
                <a:tc>
                  <a:txBody>
                    <a:bodyPr/>
                    <a:lstStyle/>
                    <a:p>
                      <a:pPr algn="just"/>
                      <a:r>
                        <a:rPr lang="en-US" sz="2000" dirty="0">
                          <a:latin typeface="Franklin Gothic Book" panose="020B0503020102020204" pitchFamily="34" charset="0"/>
                        </a:rPr>
                        <a:t>Focus on Enterprise Conversion</a:t>
                      </a:r>
                    </a:p>
                    <a:p>
                      <a:pPr algn="just"/>
                      <a:endParaRPr lang="en-US" sz="2000" dirty="0">
                        <a:latin typeface="Franklin Gothic Book" panose="020B0503020102020204" pitchFamily="34" charset="0"/>
                      </a:endParaRPr>
                    </a:p>
                  </a:txBody>
                  <a:tcPr/>
                </a:tc>
                <a:extLst>
                  <a:ext uri="{0D108BD9-81ED-4DB2-BD59-A6C34878D82A}">
                    <a16:rowId xmlns:a16="http://schemas.microsoft.com/office/drawing/2014/main" val="1667300696"/>
                  </a:ext>
                </a:extLst>
              </a:tr>
            </a:tbl>
          </a:graphicData>
        </a:graphic>
      </p:graphicFrame>
      <p:sp>
        <p:nvSpPr>
          <p:cNvPr id="34" name="TextBox 33">
            <a:extLst>
              <a:ext uri="{FF2B5EF4-FFF2-40B4-BE49-F238E27FC236}">
                <a16:creationId xmlns:a16="http://schemas.microsoft.com/office/drawing/2014/main" id="{F0E35C82-F2BF-8934-4339-24BE3B9AE063}"/>
              </a:ext>
            </a:extLst>
          </p:cNvPr>
          <p:cNvSpPr txBox="1"/>
          <p:nvPr/>
        </p:nvSpPr>
        <p:spPr>
          <a:xfrm>
            <a:off x="1604462" y="5109341"/>
            <a:ext cx="9071157" cy="400110"/>
          </a:xfrm>
          <a:prstGeom prst="rect">
            <a:avLst/>
          </a:prstGeom>
          <a:noFill/>
        </p:spPr>
        <p:txBody>
          <a:bodyPr wrap="square" rtlCol="0">
            <a:spAutoFit/>
          </a:bodyPr>
          <a:lstStyle/>
          <a:p>
            <a:r>
              <a:rPr lang="en-US" sz="2000" dirty="0">
                <a:solidFill>
                  <a:srgbClr val="036A3A"/>
                </a:solidFill>
                <a:latin typeface="Franklin Gothic Book" panose="020B0503020102020204" pitchFamily="34" charset="0"/>
              </a:rPr>
              <a:t>       2025 Report Insight: Training alone is not enough — Capital is the missing link</a:t>
            </a:r>
          </a:p>
        </p:txBody>
      </p:sp>
      <p:pic>
        <p:nvPicPr>
          <p:cNvPr id="35" name="Picture 34">
            <a:extLst>
              <a:ext uri="{FF2B5EF4-FFF2-40B4-BE49-F238E27FC236}">
                <a16:creationId xmlns:a16="http://schemas.microsoft.com/office/drawing/2014/main" id="{2F3C6DD5-86A7-ABDD-B601-F2E74DC92B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868" y="55415"/>
            <a:ext cx="926033" cy="1384640"/>
          </a:xfrm>
          <a:prstGeom prst="rect">
            <a:avLst/>
          </a:prstGeom>
        </p:spPr>
      </p:pic>
    </p:spTree>
    <p:extLst>
      <p:ext uri="{BB962C8B-B14F-4D97-AF65-F5344CB8AC3E}">
        <p14:creationId xmlns:p14="http://schemas.microsoft.com/office/powerpoint/2010/main" val="1674001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4C037-EDEC-EFDC-9E70-942DB09E13B3}"/>
              </a:ext>
            </a:extLst>
          </p:cNvPr>
          <p:cNvSpPr>
            <a:spLocks noGrp="1"/>
          </p:cNvSpPr>
          <p:nvPr>
            <p:ph idx="1"/>
          </p:nvPr>
        </p:nvSpPr>
        <p:spPr>
          <a:xfrm>
            <a:off x="2007884" y="3097183"/>
            <a:ext cx="8579653" cy="2771909"/>
          </a:xfrm>
        </p:spPr>
        <p:txBody>
          <a:bodyPr/>
          <a:lstStyle/>
          <a:p>
            <a:endParaRPr lang="en-US" dirty="0"/>
          </a:p>
        </p:txBody>
      </p:sp>
      <p:sp>
        <p:nvSpPr>
          <p:cNvPr id="5" name="Title 1">
            <a:extLst>
              <a:ext uri="{FF2B5EF4-FFF2-40B4-BE49-F238E27FC236}">
                <a16:creationId xmlns:a16="http://schemas.microsoft.com/office/drawing/2014/main" id="{FB51F5F0-BE00-5B14-3C50-4C72C5EC88DC}"/>
              </a:ext>
            </a:extLst>
          </p:cNvPr>
          <p:cNvSpPr txBox="1">
            <a:spLocks/>
          </p:cNvSpPr>
          <p:nvPr/>
        </p:nvSpPr>
        <p:spPr>
          <a:xfrm>
            <a:off x="5855878" y="1608389"/>
            <a:ext cx="5687193" cy="27167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endParaRPr lang="en-US" sz="8000" dirty="0"/>
          </a:p>
        </p:txBody>
      </p:sp>
      <p:sp>
        <p:nvSpPr>
          <p:cNvPr id="6" name="Subtitle 2">
            <a:extLst>
              <a:ext uri="{FF2B5EF4-FFF2-40B4-BE49-F238E27FC236}">
                <a16:creationId xmlns:a16="http://schemas.microsoft.com/office/drawing/2014/main" id="{3E791AEE-8C33-A9A7-FDE0-B40C4F0F0740}"/>
              </a:ext>
            </a:extLst>
          </p:cNvPr>
          <p:cNvSpPr txBox="1">
            <a:spLocks/>
          </p:cNvSpPr>
          <p:nvPr/>
        </p:nvSpPr>
        <p:spPr>
          <a:xfrm>
            <a:off x="5857328" y="4941357"/>
            <a:ext cx="5701772" cy="752880"/>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a:solidFill>
                  <a:schemeClr val="tx1">
                    <a:lumMod val="85000"/>
                    <a:lumOff val="15000"/>
                  </a:schemeClr>
                </a:solidFill>
              </a:rPr>
              <a:t>Sit Dolor Amet</a:t>
            </a:r>
            <a:endParaRPr lang="en-US" sz="2400" dirty="0">
              <a:solidFill>
                <a:schemeClr val="tx1">
                  <a:lumMod val="85000"/>
                  <a:lumOff val="15000"/>
                </a:schemeClr>
              </a:solidFill>
            </a:endParaRPr>
          </a:p>
        </p:txBody>
      </p:sp>
      <p:sp>
        <p:nvSpPr>
          <p:cNvPr id="18" name="Rectangle 17">
            <a:extLst>
              <a:ext uri="{FF2B5EF4-FFF2-40B4-BE49-F238E27FC236}">
                <a16:creationId xmlns:a16="http://schemas.microsoft.com/office/drawing/2014/main" id="{2F525DFB-CD8D-B0A3-AA5C-D7178E95DC94}"/>
              </a:ext>
            </a:extLst>
          </p:cNvPr>
          <p:cNvSpPr/>
          <p:nvPr/>
        </p:nvSpPr>
        <p:spPr>
          <a:xfrm>
            <a:off x="1374983" y="1363980"/>
            <a:ext cx="9770537" cy="5313300"/>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8509F00-6790-FA2C-5D35-E8E88CDC1482}"/>
              </a:ext>
            </a:extLst>
          </p:cNvPr>
          <p:cNvSpPr txBox="1"/>
          <p:nvPr/>
        </p:nvSpPr>
        <p:spPr>
          <a:xfrm>
            <a:off x="2885031" y="747735"/>
            <a:ext cx="7508649" cy="461665"/>
          </a:xfrm>
          <a:prstGeom prst="rect">
            <a:avLst/>
          </a:prstGeom>
          <a:noFill/>
        </p:spPr>
        <p:txBody>
          <a:bodyPr wrap="square" rtlCol="0">
            <a:spAutoFit/>
          </a:bodyPr>
          <a:lstStyle/>
          <a:p>
            <a:pPr algn="ctr"/>
            <a:r>
              <a:rPr lang="en-US" sz="2400" b="1" dirty="0">
                <a:solidFill>
                  <a:srgbClr val="036A3A"/>
                </a:solidFill>
                <a:effectLst/>
                <a:latin typeface="Franklin Gothic Book" panose="020B0503020102020204" pitchFamily="34" charset="0"/>
              </a:rPr>
              <a:t>STRATEGIC FRAMEWORKS MULTI-LAYERED APPROACH</a:t>
            </a:r>
          </a:p>
        </p:txBody>
      </p:sp>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0507" y="180720"/>
            <a:ext cx="1050991" cy="958472"/>
          </a:xfrm>
          <a:prstGeom prst="rect">
            <a:avLst/>
          </a:prstGeom>
        </p:spPr>
      </p:pic>
      <p:pic>
        <p:nvPicPr>
          <p:cNvPr id="35" name="Picture 34">
            <a:extLst>
              <a:ext uri="{FF2B5EF4-FFF2-40B4-BE49-F238E27FC236}">
                <a16:creationId xmlns:a16="http://schemas.microsoft.com/office/drawing/2014/main" id="{2F3C6DD5-86A7-ABDD-B601-F2E74DC92B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881" y="116225"/>
            <a:ext cx="926033" cy="1384640"/>
          </a:xfrm>
          <a:prstGeom prst="rect">
            <a:avLst/>
          </a:prstGeom>
        </p:spPr>
      </p:pic>
      <p:sp>
        <p:nvSpPr>
          <p:cNvPr id="9" name="TextBox 8">
            <a:extLst>
              <a:ext uri="{FF2B5EF4-FFF2-40B4-BE49-F238E27FC236}">
                <a16:creationId xmlns:a16="http://schemas.microsoft.com/office/drawing/2014/main" id="{2283CA25-A77A-AF8E-2F26-E46B115EB7E5}"/>
              </a:ext>
            </a:extLst>
          </p:cNvPr>
          <p:cNvSpPr txBox="1"/>
          <p:nvPr/>
        </p:nvSpPr>
        <p:spPr>
          <a:xfrm>
            <a:off x="1695277" y="1820027"/>
            <a:ext cx="9129948" cy="4401205"/>
          </a:xfrm>
          <a:prstGeom prst="rect">
            <a:avLst/>
          </a:prstGeom>
          <a:noFill/>
        </p:spPr>
        <p:txBody>
          <a:bodyPr wrap="square" rtlCol="0">
            <a:spAutoFit/>
          </a:bodyPr>
          <a:lstStyle/>
          <a:p>
            <a:pPr marL="342900" indent="-342900" algn="just">
              <a:buFont typeface="+mj-lt"/>
              <a:buAutoNum type="arabicPeriod"/>
            </a:pPr>
            <a:r>
              <a:rPr lang="en-US" sz="2000" dirty="0">
                <a:effectLst/>
                <a:latin typeface="Franklin Gothic Book" panose="020B0503020102020204" pitchFamily="34" charset="0"/>
              </a:rPr>
              <a:t>Financing Framework</a:t>
            </a:r>
          </a:p>
          <a:p>
            <a:pPr marL="285750" indent="-285750" algn="just">
              <a:buFont typeface="Arial" panose="020B0604020202020204" pitchFamily="34" charset="0"/>
              <a:buChar char="•"/>
            </a:pPr>
            <a:r>
              <a:rPr lang="en-US" sz="2000" dirty="0">
                <a:effectLst/>
                <a:latin typeface="Franklin Gothic Book" panose="020B0503020102020204" pitchFamily="34" charset="0"/>
              </a:rPr>
              <a:t>Youth Bank (Institutional capital)</a:t>
            </a:r>
          </a:p>
          <a:p>
            <a:pPr marL="285750" indent="-285750" algn="just">
              <a:buFont typeface="Arial" panose="020B0604020202020204" pitchFamily="34" charset="0"/>
              <a:buChar char="•"/>
            </a:pPr>
            <a:r>
              <a:rPr lang="en-US" sz="2000" dirty="0">
                <a:effectLst/>
                <a:latin typeface="Franklin Gothic Book" panose="020B0503020102020204" pitchFamily="34" charset="0"/>
              </a:rPr>
              <a:t>NYIF (Scale-up capital)</a:t>
            </a:r>
          </a:p>
          <a:p>
            <a:pPr marL="285750" indent="-285750" algn="just">
              <a:buFont typeface="Arial" panose="020B0604020202020204" pitchFamily="34" charset="0"/>
              <a:buChar char="•"/>
            </a:pPr>
            <a:r>
              <a:rPr lang="en-US" sz="2000" dirty="0" err="1">
                <a:effectLst/>
                <a:latin typeface="Franklin Gothic Book" panose="020B0503020102020204" pitchFamily="34" charset="0"/>
              </a:rPr>
              <a:t>YouthCred</a:t>
            </a:r>
            <a:r>
              <a:rPr lang="en-US" sz="2000" dirty="0">
                <a:effectLst/>
                <a:latin typeface="Franklin Gothic Book" panose="020B0503020102020204" pitchFamily="34" charset="0"/>
              </a:rPr>
              <a:t> (Grassroots micro-loans)</a:t>
            </a:r>
          </a:p>
          <a:p>
            <a:pPr algn="just"/>
            <a:endParaRPr lang="en-US" sz="2000" dirty="0">
              <a:effectLst/>
              <a:latin typeface="Franklin Gothic Book" panose="020B0503020102020204" pitchFamily="34" charset="0"/>
            </a:endParaRPr>
          </a:p>
          <a:p>
            <a:pPr algn="just"/>
            <a:r>
              <a:rPr lang="en-US" sz="2000" dirty="0">
                <a:effectLst/>
                <a:latin typeface="Franklin Gothic Book" panose="020B0503020102020204" pitchFamily="34" charset="0"/>
              </a:rPr>
              <a:t>2. Human Capital Framework</a:t>
            </a:r>
          </a:p>
          <a:p>
            <a:pPr marL="285750" indent="-285750" algn="just">
              <a:buFont typeface="Arial" panose="020B0604020202020204" pitchFamily="34" charset="0"/>
              <a:buChar char="•"/>
            </a:pPr>
            <a:r>
              <a:rPr lang="en-US" sz="2000" dirty="0">
                <a:effectLst/>
                <a:latin typeface="Franklin Gothic Book" panose="020B0503020102020204" pitchFamily="34" charset="0"/>
              </a:rPr>
              <a:t>NIYA → </a:t>
            </a:r>
            <a:r>
              <a:rPr lang="en-US" sz="2000" dirty="0" err="1">
                <a:effectLst/>
                <a:latin typeface="Franklin Gothic Book" panose="020B0503020102020204" pitchFamily="34" charset="0"/>
              </a:rPr>
              <a:t>Investonaire</a:t>
            </a:r>
            <a:r>
              <a:rPr lang="en-US" sz="2000" dirty="0">
                <a:effectLst/>
                <a:latin typeface="Franklin Gothic Book" panose="020B0503020102020204" pitchFamily="34" charset="0"/>
              </a:rPr>
              <a:t> Academy → Mentorship &amp; Apprenticeship</a:t>
            </a:r>
          </a:p>
          <a:p>
            <a:pPr algn="just"/>
            <a:endParaRPr lang="en-US" sz="2000" dirty="0">
              <a:effectLst/>
              <a:latin typeface="Franklin Gothic Book" panose="020B0503020102020204" pitchFamily="34" charset="0"/>
            </a:endParaRPr>
          </a:p>
          <a:p>
            <a:pPr algn="just"/>
            <a:r>
              <a:rPr lang="en-US" sz="2000" dirty="0">
                <a:latin typeface="Franklin Gothic Book" panose="020B0503020102020204" pitchFamily="34" charset="0"/>
              </a:rPr>
              <a:t>3. Infrastructure Framework</a:t>
            </a:r>
          </a:p>
          <a:p>
            <a:pPr marL="285750" indent="-285750" algn="just">
              <a:buFont typeface="Arial" panose="020B0604020202020204" pitchFamily="34" charset="0"/>
              <a:buChar char="•"/>
            </a:pPr>
            <a:r>
              <a:rPr lang="en-US" sz="2000" dirty="0">
                <a:effectLst/>
                <a:latin typeface="Franklin Gothic Book" panose="020B0503020102020204" pitchFamily="34" charset="0"/>
              </a:rPr>
              <a:t>PPP-driven self-sustaining Youth Economic Hubs</a:t>
            </a:r>
          </a:p>
          <a:p>
            <a:pPr marL="285750" indent="-285750" algn="just">
              <a:buFont typeface="Arial" panose="020B0604020202020204" pitchFamily="34" charset="0"/>
              <a:buChar char="•"/>
            </a:pPr>
            <a:endParaRPr lang="en-US" sz="2000" dirty="0">
              <a:effectLst/>
              <a:latin typeface="Franklin Gothic Book" panose="020B0503020102020204" pitchFamily="34" charset="0"/>
            </a:endParaRPr>
          </a:p>
          <a:p>
            <a:pPr algn="just"/>
            <a:r>
              <a:rPr lang="en-US" sz="2000" dirty="0">
                <a:effectLst/>
                <a:latin typeface="Franklin Gothic Book" panose="020B0503020102020204" pitchFamily="34" charset="0"/>
              </a:rPr>
              <a:t>4. Regulatory Framework</a:t>
            </a:r>
          </a:p>
          <a:p>
            <a:pPr marL="285750" indent="-285750" algn="just">
              <a:buFont typeface="Arial" panose="020B0604020202020204" pitchFamily="34" charset="0"/>
              <a:buChar char="•"/>
            </a:pPr>
            <a:r>
              <a:rPr lang="en-US" sz="2000" dirty="0">
                <a:effectLst/>
                <a:latin typeface="Franklin Gothic Book" panose="020B0503020102020204" pitchFamily="34" charset="0"/>
              </a:rPr>
              <a:t>Standardized Youth Practitioner Certification</a:t>
            </a:r>
          </a:p>
          <a:p>
            <a:pPr marL="285750" indent="-285750" algn="just">
              <a:buFont typeface="Arial" panose="020B0604020202020204" pitchFamily="34" charset="0"/>
              <a:buChar char="•"/>
            </a:pPr>
            <a:r>
              <a:rPr lang="en-US" sz="2000" dirty="0">
                <a:effectLst/>
                <a:latin typeface="Franklin Gothic Book" panose="020B0503020102020204" pitchFamily="34" charset="0"/>
              </a:rPr>
              <a:t>NYSC Entrepreneurship Modernization</a:t>
            </a:r>
          </a:p>
        </p:txBody>
      </p:sp>
    </p:spTree>
    <p:extLst>
      <p:ext uri="{BB962C8B-B14F-4D97-AF65-F5344CB8AC3E}">
        <p14:creationId xmlns:p14="http://schemas.microsoft.com/office/powerpoint/2010/main" val="386204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4C037-EDEC-EFDC-9E70-942DB09E13B3}"/>
              </a:ext>
            </a:extLst>
          </p:cNvPr>
          <p:cNvSpPr>
            <a:spLocks noGrp="1"/>
          </p:cNvSpPr>
          <p:nvPr>
            <p:ph idx="1"/>
          </p:nvPr>
        </p:nvSpPr>
        <p:spPr>
          <a:xfrm>
            <a:off x="2007884" y="3097183"/>
            <a:ext cx="8579653" cy="2771909"/>
          </a:xfrm>
        </p:spPr>
        <p:txBody>
          <a:bodyPr/>
          <a:lstStyle/>
          <a:p>
            <a:endParaRPr lang="en-US" dirty="0"/>
          </a:p>
        </p:txBody>
      </p:sp>
      <p:sp>
        <p:nvSpPr>
          <p:cNvPr id="5" name="Title 1">
            <a:extLst>
              <a:ext uri="{FF2B5EF4-FFF2-40B4-BE49-F238E27FC236}">
                <a16:creationId xmlns:a16="http://schemas.microsoft.com/office/drawing/2014/main" id="{FB51F5F0-BE00-5B14-3C50-4C72C5EC88DC}"/>
              </a:ext>
            </a:extLst>
          </p:cNvPr>
          <p:cNvSpPr txBox="1">
            <a:spLocks/>
          </p:cNvSpPr>
          <p:nvPr/>
        </p:nvSpPr>
        <p:spPr>
          <a:xfrm>
            <a:off x="5855878" y="1608389"/>
            <a:ext cx="5687193" cy="27167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endParaRPr lang="en-US" sz="8000" dirty="0"/>
          </a:p>
        </p:txBody>
      </p:sp>
      <p:sp>
        <p:nvSpPr>
          <p:cNvPr id="6" name="Subtitle 2">
            <a:extLst>
              <a:ext uri="{FF2B5EF4-FFF2-40B4-BE49-F238E27FC236}">
                <a16:creationId xmlns:a16="http://schemas.microsoft.com/office/drawing/2014/main" id="{3E791AEE-8C33-A9A7-FDE0-B40C4F0F0740}"/>
              </a:ext>
            </a:extLst>
          </p:cNvPr>
          <p:cNvSpPr txBox="1">
            <a:spLocks/>
          </p:cNvSpPr>
          <p:nvPr/>
        </p:nvSpPr>
        <p:spPr>
          <a:xfrm>
            <a:off x="5857328" y="4941357"/>
            <a:ext cx="5701772" cy="752880"/>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a:solidFill>
                  <a:schemeClr val="tx1">
                    <a:lumMod val="85000"/>
                    <a:lumOff val="15000"/>
                  </a:schemeClr>
                </a:solidFill>
              </a:rPr>
              <a:t>Sit Dolor Amet</a:t>
            </a:r>
            <a:endParaRPr lang="en-US" sz="2400" dirty="0">
              <a:solidFill>
                <a:schemeClr val="tx1">
                  <a:lumMod val="85000"/>
                  <a:lumOff val="15000"/>
                </a:schemeClr>
              </a:solidFill>
            </a:endParaRPr>
          </a:p>
        </p:txBody>
      </p:sp>
      <p:sp>
        <p:nvSpPr>
          <p:cNvPr id="18" name="Rectangle 17">
            <a:extLst>
              <a:ext uri="{FF2B5EF4-FFF2-40B4-BE49-F238E27FC236}">
                <a16:creationId xmlns:a16="http://schemas.microsoft.com/office/drawing/2014/main" id="{2F525DFB-CD8D-B0A3-AA5C-D7178E95DC94}"/>
              </a:ext>
            </a:extLst>
          </p:cNvPr>
          <p:cNvSpPr/>
          <p:nvPr/>
        </p:nvSpPr>
        <p:spPr>
          <a:xfrm>
            <a:off x="1374983" y="1363980"/>
            <a:ext cx="10044856" cy="4685476"/>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8509F00-6790-FA2C-5D35-E8E88CDC1482}"/>
              </a:ext>
            </a:extLst>
          </p:cNvPr>
          <p:cNvSpPr txBox="1"/>
          <p:nvPr/>
        </p:nvSpPr>
        <p:spPr>
          <a:xfrm>
            <a:off x="4098808" y="808545"/>
            <a:ext cx="4770871" cy="461665"/>
          </a:xfrm>
          <a:prstGeom prst="rect">
            <a:avLst/>
          </a:prstGeom>
          <a:noFill/>
        </p:spPr>
        <p:txBody>
          <a:bodyPr wrap="square" rtlCol="0">
            <a:spAutoFit/>
          </a:bodyPr>
          <a:lstStyle/>
          <a:p>
            <a:r>
              <a:rPr lang="en-US" sz="2400" b="1" dirty="0">
                <a:solidFill>
                  <a:srgbClr val="036A3A"/>
                </a:solidFill>
                <a:effectLst/>
                <a:latin typeface="Franklin Gothic Book" panose="020B0503020102020204" pitchFamily="34" charset="0"/>
              </a:rPr>
              <a:t>KEY STAKEHOLDERS &amp; ACTORS</a:t>
            </a:r>
          </a:p>
        </p:txBody>
      </p:sp>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0507" y="180720"/>
            <a:ext cx="1050991" cy="958472"/>
          </a:xfrm>
          <a:prstGeom prst="rect">
            <a:avLst/>
          </a:prstGeom>
        </p:spPr>
      </p:pic>
      <p:pic>
        <p:nvPicPr>
          <p:cNvPr id="35" name="Picture 34">
            <a:extLst>
              <a:ext uri="{FF2B5EF4-FFF2-40B4-BE49-F238E27FC236}">
                <a16:creationId xmlns:a16="http://schemas.microsoft.com/office/drawing/2014/main" id="{2F3C6DD5-86A7-ABDD-B601-F2E74DC92B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881" y="116225"/>
            <a:ext cx="926033" cy="1384640"/>
          </a:xfrm>
          <a:prstGeom prst="rect">
            <a:avLst/>
          </a:prstGeom>
        </p:spPr>
      </p:pic>
      <p:sp>
        <p:nvSpPr>
          <p:cNvPr id="9" name="TextBox 8">
            <a:extLst>
              <a:ext uri="{FF2B5EF4-FFF2-40B4-BE49-F238E27FC236}">
                <a16:creationId xmlns:a16="http://schemas.microsoft.com/office/drawing/2014/main" id="{2283CA25-A77A-AF8E-2F26-E46B115EB7E5}"/>
              </a:ext>
            </a:extLst>
          </p:cNvPr>
          <p:cNvSpPr txBox="1"/>
          <p:nvPr/>
        </p:nvSpPr>
        <p:spPr>
          <a:xfrm>
            <a:off x="1736962" y="1886455"/>
            <a:ext cx="9987677" cy="4093428"/>
          </a:xfrm>
          <a:prstGeom prst="rect">
            <a:avLst/>
          </a:prstGeom>
          <a:noFill/>
        </p:spPr>
        <p:txBody>
          <a:bodyPr wrap="square" rtlCol="0">
            <a:spAutoFit/>
          </a:bodyPr>
          <a:lstStyle/>
          <a:p>
            <a:pPr marL="285750" indent="-285750">
              <a:buFont typeface="Wingdings" panose="05000000000000000000" pitchFamily="2" charset="2"/>
              <a:buChar char="v"/>
            </a:pPr>
            <a:r>
              <a:rPr lang="en-US" sz="2000" dirty="0">
                <a:effectLst/>
                <a:latin typeface="Franklin Gothic Book" panose="020B0503020102020204" pitchFamily="34" charset="0"/>
              </a:rPr>
              <a:t>Government: FMYD (Lead), NYSC, CLTC, National Assembly, other Federal MDAs, and State Ministries.</a:t>
            </a:r>
          </a:p>
          <a:p>
            <a:endParaRPr lang="en-US" sz="2000" dirty="0">
              <a:effectLst/>
              <a:latin typeface="Franklin Gothic Book" panose="020B0503020102020204" pitchFamily="34" charset="0"/>
            </a:endParaRPr>
          </a:p>
          <a:p>
            <a:pPr marL="285750" indent="-285750">
              <a:buFont typeface="Wingdings" panose="05000000000000000000" pitchFamily="2" charset="2"/>
              <a:buChar char="v"/>
            </a:pPr>
            <a:r>
              <a:rPr lang="en-US" sz="2000" dirty="0">
                <a:effectLst/>
                <a:latin typeface="Franklin Gothic Book" panose="020B0503020102020204" pitchFamily="34" charset="0"/>
              </a:rPr>
              <a:t>Private Sector: Investors, PPP partners, Tech companies (Cybersecurity, Cloud)</a:t>
            </a:r>
          </a:p>
          <a:p>
            <a:endParaRPr lang="en-US" sz="2000" dirty="0">
              <a:effectLst/>
              <a:latin typeface="Franklin Gothic Book" panose="020B0503020102020204" pitchFamily="34" charset="0"/>
            </a:endParaRPr>
          </a:p>
          <a:p>
            <a:pPr marL="285750" indent="-285750">
              <a:buFont typeface="Wingdings" panose="05000000000000000000" pitchFamily="2" charset="2"/>
              <a:buChar char="v"/>
            </a:pPr>
            <a:r>
              <a:rPr lang="en-US" sz="2000" dirty="0">
                <a:effectLst/>
                <a:latin typeface="Franklin Gothic Book" panose="020B0503020102020204" pitchFamily="34" charset="0"/>
              </a:rPr>
              <a:t>Development Partners: 28 strategic collaborations</a:t>
            </a:r>
          </a:p>
          <a:p>
            <a:endParaRPr lang="en-US" sz="2000" dirty="0">
              <a:effectLst/>
              <a:latin typeface="Franklin Gothic Book" panose="020B0503020102020204" pitchFamily="34" charset="0"/>
            </a:endParaRPr>
          </a:p>
          <a:p>
            <a:pPr marL="285750" indent="-285750">
              <a:buFont typeface="Wingdings" panose="05000000000000000000" pitchFamily="2" charset="2"/>
              <a:buChar char="v"/>
            </a:pPr>
            <a:r>
              <a:rPr lang="en-US" sz="2000" dirty="0">
                <a:effectLst/>
                <a:latin typeface="Franklin Gothic Book" panose="020B0503020102020204" pitchFamily="34" charset="0"/>
              </a:rPr>
              <a:t>Beneficiaries:</a:t>
            </a:r>
          </a:p>
          <a:p>
            <a:pPr marL="285750" indent="-285750">
              <a:buFont typeface="Arial" panose="020B0604020202020204" pitchFamily="34" charset="0"/>
              <a:buChar char="•"/>
            </a:pPr>
            <a:r>
              <a:rPr lang="en-US" sz="2000" dirty="0">
                <a:effectLst/>
                <a:latin typeface="Franklin Gothic Book" panose="020B0503020102020204" pitchFamily="34" charset="0"/>
              </a:rPr>
              <a:t> 61,000+ digitally trained youth</a:t>
            </a:r>
          </a:p>
          <a:p>
            <a:pPr marL="285750" indent="-285750">
              <a:buFont typeface="Arial" panose="020B0604020202020204" pitchFamily="34" charset="0"/>
              <a:buChar char="•"/>
            </a:pPr>
            <a:r>
              <a:rPr lang="en-US" sz="2000" dirty="0">
                <a:effectLst/>
                <a:latin typeface="Franklin Gothic Book" panose="020B0503020102020204" pitchFamily="34" charset="0"/>
              </a:rPr>
              <a:t>286,000 in mentorship programs</a:t>
            </a:r>
          </a:p>
          <a:p>
            <a:pPr marL="285750" indent="-285750">
              <a:buFont typeface="Arial" panose="020B0604020202020204" pitchFamily="34" charset="0"/>
              <a:buChar char="•"/>
            </a:pPr>
            <a:r>
              <a:rPr lang="en-US" sz="2000" dirty="0">
                <a:effectLst/>
                <a:latin typeface="Franklin Gothic Book" panose="020B0503020102020204" pitchFamily="34" charset="0"/>
              </a:rPr>
              <a:t>64,745 active NIYA learners</a:t>
            </a:r>
          </a:p>
          <a:p>
            <a:endParaRPr lang="en-US" sz="2000" dirty="0">
              <a:latin typeface="Franklin Gothic Book" panose="020B0503020102020204" pitchFamily="34" charset="0"/>
            </a:endParaRPr>
          </a:p>
          <a:p>
            <a:pPr marL="285750" indent="-285750">
              <a:buFont typeface="Wingdings" panose="05000000000000000000" pitchFamily="2" charset="2"/>
              <a:buChar char="v"/>
            </a:pPr>
            <a:r>
              <a:rPr lang="en-US" sz="2000" b="1" dirty="0">
                <a:latin typeface="Franklin Gothic Book" panose="020B0503020102020204" pitchFamily="34" charset="0"/>
              </a:rPr>
              <a:t>Civil Society</a:t>
            </a:r>
            <a:r>
              <a:rPr lang="en-US" sz="2000" dirty="0">
                <a:latin typeface="Franklin Gothic Book" panose="020B0503020102020204" pitchFamily="34" charset="0"/>
              </a:rPr>
              <a:t>: </a:t>
            </a:r>
            <a:r>
              <a:rPr lang="en-US" sz="2000" dirty="0" err="1">
                <a:latin typeface="Franklin Gothic Book" panose="020B0503020102020204" pitchFamily="34" charset="0"/>
              </a:rPr>
              <a:t>Corpreneur</a:t>
            </a:r>
            <a:r>
              <a:rPr lang="en-US" sz="2000" dirty="0">
                <a:latin typeface="Franklin Gothic Book" panose="020B0503020102020204" pitchFamily="34" charset="0"/>
              </a:rPr>
              <a:t> Scheme &amp; Help Desk</a:t>
            </a:r>
          </a:p>
        </p:txBody>
      </p:sp>
    </p:spTree>
    <p:extLst>
      <p:ext uri="{BB962C8B-B14F-4D97-AF65-F5344CB8AC3E}">
        <p14:creationId xmlns:p14="http://schemas.microsoft.com/office/powerpoint/2010/main" val="2506841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41009" y="26917"/>
            <a:ext cx="1050991" cy="958472"/>
          </a:xfrm>
          <a:prstGeom prst="rect">
            <a:avLst/>
          </a:prstGeom>
        </p:spPr>
      </p:pic>
      <p:graphicFrame>
        <p:nvGraphicFramePr>
          <p:cNvPr id="7" name="Table 9">
            <a:extLst>
              <a:ext uri="{FF2B5EF4-FFF2-40B4-BE49-F238E27FC236}">
                <a16:creationId xmlns:a16="http://schemas.microsoft.com/office/drawing/2014/main" id="{4BCA84C6-12F3-B008-4540-26B05408F65A}"/>
              </a:ext>
            </a:extLst>
          </p:cNvPr>
          <p:cNvGraphicFramePr>
            <a:graphicFrameLocks noGrp="1"/>
          </p:cNvGraphicFramePr>
          <p:nvPr>
            <p:ph idx="1"/>
            <p:extLst>
              <p:ext uri="{D42A27DB-BD31-4B8C-83A1-F6EECF244321}">
                <p14:modId xmlns:p14="http://schemas.microsoft.com/office/powerpoint/2010/main" val="1137600787"/>
              </p:ext>
            </p:extLst>
          </p:nvPr>
        </p:nvGraphicFramePr>
        <p:xfrm>
          <a:off x="1600131" y="2149969"/>
          <a:ext cx="9020991" cy="4206240"/>
        </p:xfrm>
        <a:graphic>
          <a:graphicData uri="http://schemas.openxmlformats.org/drawingml/2006/table">
            <a:tbl>
              <a:tblPr firstRow="1" bandRow="1">
                <a:tableStyleId>{5C22544A-7EE6-4342-B048-85BDC9FD1C3A}</a:tableStyleId>
              </a:tblPr>
              <a:tblGrid>
                <a:gridCol w="3006997">
                  <a:extLst>
                    <a:ext uri="{9D8B030D-6E8A-4147-A177-3AD203B41FA5}">
                      <a16:colId xmlns:a16="http://schemas.microsoft.com/office/drawing/2014/main" val="1489266043"/>
                    </a:ext>
                  </a:extLst>
                </a:gridCol>
                <a:gridCol w="3006997">
                  <a:extLst>
                    <a:ext uri="{9D8B030D-6E8A-4147-A177-3AD203B41FA5}">
                      <a16:colId xmlns:a16="http://schemas.microsoft.com/office/drawing/2014/main" val="1490031089"/>
                    </a:ext>
                  </a:extLst>
                </a:gridCol>
                <a:gridCol w="3006997">
                  <a:extLst>
                    <a:ext uri="{9D8B030D-6E8A-4147-A177-3AD203B41FA5}">
                      <a16:colId xmlns:a16="http://schemas.microsoft.com/office/drawing/2014/main" val="969695271"/>
                    </a:ext>
                  </a:extLst>
                </a:gridCol>
              </a:tblGrid>
              <a:tr h="321858">
                <a:tc>
                  <a:txBody>
                    <a:bodyPr/>
                    <a:lstStyle/>
                    <a:p>
                      <a:pPr algn="ctr"/>
                      <a:r>
                        <a:rPr lang="en-US" dirty="0">
                          <a:solidFill>
                            <a:schemeClr val="tx1"/>
                          </a:solidFill>
                        </a:rPr>
                        <a:t>INDICATOR</a:t>
                      </a:r>
                    </a:p>
                  </a:txBody>
                  <a:tcPr/>
                </a:tc>
                <a:tc>
                  <a:txBody>
                    <a:bodyPr/>
                    <a:lstStyle/>
                    <a:p>
                      <a:pPr algn="ctr"/>
                      <a:r>
                        <a:rPr lang="en-US" dirty="0">
                          <a:solidFill>
                            <a:schemeClr val="tx1"/>
                          </a:solidFill>
                        </a:rPr>
                        <a:t>PERFORMANCE</a:t>
                      </a:r>
                    </a:p>
                  </a:txBody>
                  <a:tcPr/>
                </a:tc>
                <a:tc>
                  <a:txBody>
                    <a:bodyPr/>
                    <a:lstStyle/>
                    <a:p>
                      <a:pPr algn="ctr"/>
                      <a:r>
                        <a:rPr lang="en-US" dirty="0">
                          <a:solidFill>
                            <a:schemeClr val="tx1"/>
                          </a:solidFill>
                        </a:rPr>
                        <a:t>STATUS</a:t>
                      </a:r>
                    </a:p>
                  </a:txBody>
                  <a:tcPr/>
                </a:tc>
                <a:extLst>
                  <a:ext uri="{0D108BD9-81ED-4DB2-BD59-A6C34878D82A}">
                    <a16:rowId xmlns:a16="http://schemas.microsoft.com/office/drawing/2014/main" val="1912945165"/>
                  </a:ext>
                </a:extLst>
              </a:tr>
              <a:tr h="563251">
                <a:tc>
                  <a:txBody>
                    <a:bodyPr/>
                    <a:lstStyle/>
                    <a:p>
                      <a:r>
                        <a:rPr lang="en-US" dirty="0">
                          <a:solidFill>
                            <a:schemeClr val="tx1"/>
                          </a:solidFill>
                        </a:rPr>
                        <a:t>Financing Architecture</a:t>
                      </a:r>
                    </a:p>
                  </a:txBody>
                  <a:tcPr/>
                </a:tc>
                <a:tc>
                  <a:txBody>
                    <a:bodyPr/>
                    <a:lstStyle/>
                    <a:p>
                      <a:r>
                        <a:rPr lang="en-US" dirty="0">
                          <a:solidFill>
                            <a:schemeClr val="tx1"/>
                          </a:solidFill>
                        </a:rPr>
                        <a:t>Youth Bank Bill 95% done, </a:t>
                      </a:r>
                      <a:r>
                        <a:rPr lang="en-US" dirty="0" err="1">
                          <a:solidFill>
                            <a:schemeClr val="tx1"/>
                          </a:solidFill>
                        </a:rPr>
                        <a:t>YouthCred</a:t>
                      </a:r>
                      <a:r>
                        <a:rPr lang="en-US" dirty="0">
                          <a:solidFill>
                            <a:schemeClr val="tx1"/>
                          </a:solidFill>
                        </a:rPr>
                        <a:t> Launched</a:t>
                      </a:r>
                    </a:p>
                  </a:txBody>
                  <a:tcPr/>
                </a:tc>
                <a:tc>
                  <a:txBody>
                    <a:bodyPr/>
                    <a:lstStyle/>
                    <a:p>
                      <a:r>
                        <a:rPr lang="en-US" dirty="0">
                          <a:solidFill>
                            <a:schemeClr val="tx1"/>
                          </a:solidFill>
                        </a:rPr>
                        <a:t>Structural </a:t>
                      </a:r>
                      <a:r>
                        <a:rPr lang="en-US" dirty="0" err="1">
                          <a:solidFill>
                            <a:schemeClr val="tx1"/>
                          </a:solidFill>
                        </a:rPr>
                        <a:t>Proogress</a:t>
                      </a:r>
                      <a:r>
                        <a:rPr lang="en-US" dirty="0">
                          <a:solidFill>
                            <a:schemeClr val="tx1"/>
                          </a:solidFill>
                        </a:rPr>
                        <a:t> but liquidity gap</a:t>
                      </a:r>
                    </a:p>
                  </a:txBody>
                  <a:tcPr/>
                </a:tc>
                <a:extLst>
                  <a:ext uri="{0D108BD9-81ED-4DB2-BD59-A6C34878D82A}">
                    <a16:rowId xmlns:a16="http://schemas.microsoft.com/office/drawing/2014/main" val="4202137483"/>
                  </a:ext>
                </a:extLst>
              </a:tr>
              <a:tr h="563251">
                <a:tc>
                  <a:txBody>
                    <a:bodyPr/>
                    <a:lstStyle/>
                    <a:p>
                      <a:r>
                        <a:rPr lang="en-US" dirty="0">
                          <a:solidFill>
                            <a:schemeClr val="tx1"/>
                          </a:solidFill>
                        </a:rPr>
                        <a:t>Digital Human Capital</a:t>
                      </a:r>
                    </a:p>
                  </a:txBody>
                  <a:tcPr/>
                </a:tc>
                <a:tc>
                  <a:txBody>
                    <a:bodyPr/>
                    <a:lstStyle/>
                    <a:p>
                      <a:r>
                        <a:rPr lang="en-US" dirty="0">
                          <a:solidFill>
                            <a:schemeClr val="tx1"/>
                          </a:solidFill>
                        </a:rPr>
                        <a:t>61,000+ trained ,64,745 </a:t>
                      </a:r>
                      <a:r>
                        <a:rPr lang="en-US" dirty="0" err="1">
                          <a:solidFill>
                            <a:schemeClr val="tx1"/>
                          </a:solidFill>
                        </a:rPr>
                        <a:t>NiYA</a:t>
                      </a:r>
                      <a:r>
                        <a:rPr lang="en-US" dirty="0">
                          <a:solidFill>
                            <a:schemeClr val="tx1"/>
                          </a:solidFill>
                        </a:rPr>
                        <a:t> Leaners</a:t>
                      </a:r>
                    </a:p>
                  </a:txBody>
                  <a:tcPr/>
                </a:tc>
                <a:tc>
                  <a:txBody>
                    <a:bodyPr/>
                    <a:lstStyle/>
                    <a:p>
                      <a:r>
                        <a:rPr lang="en-US" dirty="0">
                          <a:solidFill>
                            <a:schemeClr val="tx1"/>
                          </a:solidFill>
                        </a:rPr>
                        <a:t>Exceeds targets</a:t>
                      </a:r>
                    </a:p>
                  </a:txBody>
                  <a:tcPr/>
                </a:tc>
                <a:extLst>
                  <a:ext uri="{0D108BD9-81ED-4DB2-BD59-A6C34878D82A}">
                    <a16:rowId xmlns:a16="http://schemas.microsoft.com/office/drawing/2014/main" val="984933683"/>
                  </a:ext>
                </a:extLst>
              </a:tr>
              <a:tr h="563251">
                <a:tc>
                  <a:txBody>
                    <a:bodyPr/>
                    <a:lstStyle/>
                    <a:p>
                      <a:r>
                        <a:rPr lang="en-US" dirty="0">
                          <a:solidFill>
                            <a:schemeClr val="tx1"/>
                          </a:solidFill>
                        </a:rPr>
                        <a:t>Mentorship &amp; Training</a:t>
                      </a:r>
                    </a:p>
                  </a:txBody>
                  <a:tcPr/>
                </a:tc>
                <a:tc>
                  <a:txBody>
                    <a:bodyPr/>
                    <a:lstStyle/>
                    <a:p>
                      <a:r>
                        <a:rPr lang="en-US" dirty="0">
                          <a:solidFill>
                            <a:schemeClr val="tx1"/>
                          </a:solidFill>
                        </a:rPr>
                        <a:t>286,00 mentored, 43 initiatives</a:t>
                      </a:r>
                    </a:p>
                  </a:txBody>
                  <a:tcPr/>
                </a:tc>
                <a:tc>
                  <a:txBody>
                    <a:bodyPr/>
                    <a:lstStyle/>
                    <a:p>
                      <a:r>
                        <a:rPr lang="en-US" dirty="0">
                          <a:solidFill>
                            <a:schemeClr val="tx1"/>
                          </a:solidFill>
                        </a:rPr>
                        <a:t>Strong reach</a:t>
                      </a:r>
                    </a:p>
                  </a:txBody>
                  <a:tcPr/>
                </a:tc>
                <a:extLst>
                  <a:ext uri="{0D108BD9-81ED-4DB2-BD59-A6C34878D82A}">
                    <a16:rowId xmlns:a16="http://schemas.microsoft.com/office/drawing/2014/main" val="1460089411"/>
                  </a:ext>
                </a:extLst>
              </a:tr>
              <a:tr h="804645">
                <a:tc>
                  <a:txBody>
                    <a:bodyPr/>
                    <a:lstStyle/>
                    <a:p>
                      <a:r>
                        <a:rPr lang="en-US" dirty="0">
                          <a:solidFill>
                            <a:schemeClr val="tx1"/>
                          </a:solidFill>
                        </a:rPr>
                        <a:t>Infrastructure &amp; PPP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4 </a:t>
                      </a:r>
                      <a:r>
                        <a:rPr lang="en-US" dirty="0" err="1">
                          <a:solidFill>
                            <a:schemeClr val="tx1"/>
                          </a:solidFill>
                        </a:rPr>
                        <a:t>centres</a:t>
                      </a:r>
                      <a:r>
                        <a:rPr lang="en-US" dirty="0">
                          <a:solidFill>
                            <a:schemeClr val="tx1"/>
                          </a:solidFill>
                        </a:rPr>
                        <a:t> rehabilitated, </a:t>
                      </a:r>
                      <a:r>
                        <a:rPr lang="en-US" dirty="0">
                          <a:effectLst/>
                        </a:rPr>
                        <a:t>₦105m returns</a:t>
                      </a:r>
                    </a:p>
                    <a:p>
                      <a:endParaRPr lang="en-US" dirty="0">
                        <a:solidFill>
                          <a:schemeClr val="tx1"/>
                        </a:solidFill>
                      </a:endParaRPr>
                    </a:p>
                  </a:txBody>
                  <a:tcPr/>
                </a:tc>
                <a:tc>
                  <a:txBody>
                    <a:bodyPr/>
                    <a:lstStyle/>
                    <a:p>
                      <a:r>
                        <a:rPr lang="en-US" dirty="0">
                          <a:solidFill>
                            <a:schemeClr val="tx1"/>
                          </a:solidFill>
                        </a:rPr>
                        <a:t>High Success</a:t>
                      </a:r>
                    </a:p>
                  </a:txBody>
                  <a:tcPr/>
                </a:tc>
                <a:extLst>
                  <a:ext uri="{0D108BD9-81ED-4DB2-BD59-A6C34878D82A}">
                    <a16:rowId xmlns:a16="http://schemas.microsoft.com/office/drawing/2014/main" val="2603773112"/>
                  </a:ext>
                </a:extLst>
              </a:tr>
              <a:tr h="321858">
                <a:tc>
                  <a:txBody>
                    <a:bodyPr/>
                    <a:lstStyle/>
                    <a:p>
                      <a:r>
                        <a:rPr lang="en-US" dirty="0">
                          <a:solidFill>
                            <a:schemeClr val="tx1"/>
                          </a:solidFill>
                        </a:rPr>
                        <a:t>Enterprise Conversion</a:t>
                      </a:r>
                    </a:p>
                  </a:txBody>
                  <a:tcPr/>
                </a:tc>
                <a:tc>
                  <a:txBody>
                    <a:bodyPr/>
                    <a:lstStyle/>
                    <a:p>
                      <a:r>
                        <a:rPr lang="en-US" dirty="0">
                          <a:solidFill>
                            <a:schemeClr val="tx1"/>
                          </a:solidFill>
                        </a:rPr>
                        <a:t>Modest (Not Quantified)</a:t>
                      </a:r>
                    </a:p>
                  </a:txBody>
                  <a:tcPr/>
                </a:tc>
                <a:tc>
                  <a:txBody>
                    <a:bodyPr/>
                    <a:lstStyle/>
                    <a:p>
                      <a:r>
                        <a:rPr lang="en-US" dirty="0">
                          <a:solidFill>
                            <a:schemeClr val="tx1"/>
                          </a:solidFill>
                        </a:rPr>
                        <a:t>Critical Weakness</a:t>
                      </a:r>
                    </a:p>
                  </a:txBody>
                  <a:tcPr/>
                </a:tc>
                <a:extLst>
                  <a:ext uri="{0D108BD9-81ED-4DB2-BD59-A6C34878D82A}">
                    <a16:rowId xmlns:a16="http://schemas.microsoft.com/office/drawing/2014/main" val="467554420"/>
                  </a:ext>
                </a:extLst>
              </a:tr>
              <a:tr h="563251">
                <a:tc>
                  <a:txBody>
                    <a:bodyPr/>
                    <a:lstStyle/>
                    <a:p>
                      <a:r>
                        <a:rPr lang="en-US" dirty="0">
                          <a:solidFill>
                            <a:schemeClr val="tx1"/>
                          </a:solidFill>
                        </a:rPr>
                        <a:t>Green Economy</a:t>
                      </a:r>
                    </a:p>
                  </a:txBody>
                  <a:tcPr/>
                </a:tc>
                <a:tc>
                  <a:txBody>
                    <a:bodyPr/>
                    <a:lstStyle/>
                    <a:p>
                      <a:r>
                        <a:rPr lang="en-US" dirty="0">
                          <a:solidFill>
                            <a:schemeClr val="tx1"/>
                          </a:solidFill>
                        </a:rPr>
                        <a:t>14 programs, 3 new climate businesses</a:t>
                      </a:r>
                    </a:p>
                  </a:txBody>
                  <a:tcPr/>
                </a:tc>
                <a:tc>
                  <a:txBody>
                    <a:bodyPr/>
                    <a:lstStyle/>
                    <a:p>
                      <a:r>
                        <a:rPr lang="en-US" dirty="0">
                          <a:solidFill>
                            <a:schemeClr val="tx1"/>
                          </a:solidFill>
                        </a:rPr>
                        <a:t>Emerging success</a:t>
                      </a:r>
                    </a:p>
                  </a:txBody>
                  <a:tcPr/>
                </a:tc>
                <a:extLst>
                  <a:ext uri="{0D108BD9-81ED-4DB2-BD59-A6C34878D82A}">
                    <a16:rowId xmlns:a16="http://schemas.microsoft.com/office/drawing/2014/main" val="2912400111"/>
                  </a:ext>
                </a:extLst>
              </a:tr>
            </a:tbl>
          </a:graphicData>
        </a:graphic>
      </p:graphicFrame>
      <p:sp>
        <p:nvSpPr>
          <p:cNvPr id="5" name="Title 1">
            <a:extLst>
              <a:ext uri="{FF2B5EF4-FFF2-40B4-BE49-F238E27FC236}">
                <a16:creationId xmlns:a16="http://schemas.microsoft.com/office/drawing/2014/main" id="{FB51F5F0-BE00-5B14-3C50-4C72C5EC88DC}"/>
              </a:ext>
            </a:extLst>
          </p:cNvPr>
          <p:cNvSpPr txBox="1">
            <a:spLocks/>
          </p:cNvSpPr>
          <p:nvPr/>
        </p:nvSpPr>
        <p:spPr>
          <a:xfrm>
            <a:off x="5860764" y="1601634"/>
            <a:ext cx="5687193" cy="27167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endParaRPr lang="en-US" sz="8000" dirty="0">
              <a:latin typeface="Franklin Gothic Book" panose="020B0503020102020204" pitchFamily="34" charset="0"/>
            </a:endParaRPr>
          </a:p>
        </p:txBody>
      </p:sp>
      <p:sp>
        <p:nvSpPr>
          <p:cNvPr id="6" name="Subtitle 2">
            <a:extLst>
              <a:ext uri="{FF2B5EF4-FFF2-40B4-BE49-F238E27FC236}">
                <a16:creationId xmlns:a16="http://schemas.microsoft.com/office/drawing/2014/main" id="{3E791AEE-8C33-A9A7-FDE0-B40C4F0F0740}"/>
              </a:ext>
            </a:extLst>
          </p:cNvPr>
          <p:cNvSpPr txBox="1">
            <a:spLocks/>
          </p:cNvSpPr>
          <p:nvPr/>
        </p:nvSpPr>
        <p:spPr>
          <a:xfrm>
            <a:off x="5862214" y="4934602"/>
            <a:ext cx="5701772" cy="752880"/>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a:solidFill>
                  <a:schemeClr val="tx1">
                    <a:lumMod val="85000"/>
                    <a:lumOff val="15000"/>
                  </a:schemeClr>
                </a:solidFill>
                <a:latin typeface="Franklin Gothic Book" panose="020B0503020102020204" pitchFamily="34" charset="0"/>
              </a:rPr>
              <a:t>Sit Dolor Amet</a:t>
            </a:r>
            <a:endParaRPr lang="en-US" sz="2400" dirty="0">
              <a:solidFill>
                <a:schemeClr val="tx1">
                  <a:lumMod val="85000"/>
                  <a:lumOff val="15000"/>
                </a:schemeClr>
              </a:solidFill>
              <a:latin typeface="Franklin Gothic Book" panose="020B0503020102020204" pitchFamily="34" charset="0"/>
            </a:endParaRPr>
          </a:p>
        </p:txBody>
      </p:sp>
      <p:sp>
        <p:nvSpPr>
          <p:cNvPr id="18" name="Rectangle 17">
            <a:extLst>
              <a:ext uri="{FF2B5EF4-FFF2-40B4-BE49-F238E27FC236}">
                <a16:creationId xmlns:a16="http://schemas.microsoft.com/office/drawing/2014/main" id="{2F525DFB-CD8D-B0A3-AA5C-D7178E95DC94}"/>
              </a:ext>
            </a:extLst>
          </p:cNvPr>
          <p:cNvSpPr/>
          <p:nvPr/>
        </p:nvSpPr>
        <p:spPr>
          <a:xfrm>
            <a:off x="957846" y="875058"/>
            <a:ext cx="10373186" cy="5975537"/>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Franklin Gothic Book" panose="020B0503020102020204" pitchFamily="34" charset="0"/>
            </a:endParaRPr>
          </a:p>
        </p:txBody>
      </p:sp>
      <p:sp>
        <p:nvSpPr>
          <p:cNvPr id="24" name="TextBox 23">
            <a:extLst>
              <a:ext uri="{FF2B5EF4-FFF2-40B4-BE49-F238E27FC236}">
                <a16:creationId xmlns:a16="http://schemas.microsoft.com/office/drawing/2014/main" id="{E8509F00-6790-FA2C-5D35-E8E88CDC1482}"/>
              </a:ext>
            </a:extLst>
          </p:cNvPr>
          <p:cNvSpPr txBox="1"/>
          <p:nvPr/>
        </p:nvSpPr>
        <p:spPr>
          <a:xfrm>
            <a:off x="3937260" y="330362"/>
            <a:ext cx="5003540" cy="461665"/>
          </a:xfrm>
          <a:prstGeom prst="rect">
            <a:avLst/>
          </a:prstGeom>
          <a:noFill/>
        </p:spPr>
        <p:txBody>
          <a:bodyPr wrap="square" rtlCol="0">
            <a:spAutoFit/>
          </a:bodyPr>
          <a:lstStyle/>
          <a:p>
            <a:r>
              <a:rPr lang="en-US" sz="2400" b="1" dirty="0">
                <a:solidFill>
                  <a:srgbClr val="036A3A"/>
                </a:solidFill>
                <a:effectLst/>
                <a:latin typeface="Franklin Gothic Book" panose="020B0503020102020204" pitchFamily="34" charset="0"/>
              </a:rPr>
              <a:t>2025 PERFORMANCE EVALUATION</a:t>
            </a:r>
          </a:p>
        </p:txBody>
      </p:sp>
      <p:pic>
        <p:nvPicPr>
          <p:cNvPr id="35" name="Picture 34">
            <a:extLst>
              <a:ext uri="{FF2B5EF4-FFF2-40B4-BE49-F238E27FC236}">
                <a16:creationId xmlns:a16="http://schemas.microsoft.com/office/drawing/2014/main" id="{2F3C6DD5-86A7-ABDD-B601-F2E74DC92B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13" y="0"/>
            <a:ext cx="926033" cy="1384640"/>
          </a:xfrm>
          <a:prstGeom prst="rect">
            <a:avLst/>
          </a:prstGeom>
        </p:spPr>
      </p:pic>
      <p:sp>
        <p:nvSpPr>
          <p:cNvPr id="9" name="TextBox 8">
            <a:extLst>
              <a:ext uri="{FF2B5EF4-FFF2-40B4-BE49-F238E27FC236}">
                <a16:creationId xmlns:a16="http://schemas.microsoft.com/office/drawing/2014/main" id="{2283CA25-A77A-AF8E-2F26-E46B115EB7E5}"/>
              </a:ext>
            </a:extLst>
          </p:cNvPr>
          <p:cNvSpPr txBox="1"/>
          <p:nvPr/>
        </p:nvSpPr>
        <p:spPr>
          <a:xfrm>
            <a:off x="1134764" y="875059"/>
            <a:ext cx="2268836" cy="369332"/>
          </a:xfrm>
          <a:prstGeom prst="rect">
            <a:avLst/>
          </a:prstGeom>
          <a:noFill/>
        </p:spPr>
        <p:txBody>
          <a:bodyPr wrap="square" rtlCol="0">
            <a:spAutoFit/>
          </a:bodyPr>
          <a:lstStyle/>
          <a:p>
            <a:r>
              <a:rPr lang="en-US" b="1" u="sng" dirty="0">
                <a:solidFill>
                  <a:srgbClr val="036A3A"/>
                </a:solidFill>
                <a:effectLst/>
                <a:latin typeface="Franklin Gothic Book" panose="020B0503020102020204" pitchFamily="34" charset="0"/>
              </a:rPr>
              <a:t>Key Indicators</a:t>
            </a:r>
          </a:p>
        </p:txBody>
      </p:sp>
      <p:graphicFrame>
        <p:nvGraphicFramePr>
          <p:cNvPr id="3" name="Table 3">
            <a:extLst>
              <a:ext uri="{FF2B5EF4-FFF2-40B4-BE49-F238E27FC236}">
                <a16:creationId xmlns:a16="http://schemas.microsoft.com/office/drawing/2014/main" id="{0DDD4BA5-5EE8-8060-3139-0569C1F755DF}"/>
              </a:ext>
            </a:extLst>
          </p:cNvPr>
          <p:cNvGraphicFramePr>
            <a:graphicFrameLocks noGrp="1"/>
          </p:cNvGraphicFramePr>
          <p:nvPr>
            <p:extLst>
              <p:ext uri="{D42A27DB-BD31-4B8C-83A1-F6EECF244321}">
                <p14:modId xmlns:p14="http://schemas.microsoft.com/office/powerpoint/2010/main" val="828722588"/>
              </p:ext>
            </p:extLst>
          </p:nvPr>
        </p:nvGraphicFramePr>
        <p:xfrm>
          <a:off x="1134764" y="1272756"/>
          <a:ext cx="10006245" cy="5577840"/>
        </p:xfrm>
        <a:graphic>
          <a:graphicData uri="http://schemas.openxmlformats.org/drawingml/2006/table">
            <a:tbl>
              <a:tblPr firstRow="1" bandRow="1">
                <a:tableStyleId>{E8B1032C-EA38-4F05-BA0D-38AFFFC7BED3}</a:tableStyleId>
              </a:tblPr>
              <a:tblGrid>
                <a:gridCol w="3335415">
                  <a:extLst>
                    <a:ext uri="{9D8B030D-6E8A-4147-A177-3AD203B41FA5}">
                      <a16:colId xmlns:a16="http://schemas.microsoft.com/office/drawing/2014/main" val="2139640977"/>
                    </a:ext>
                  </a:extLst>
                </a:gridCol>
                <a:gridCol w="3335415">
                  <a:extLst>
                    <a:ext uri="{9D8B030D-6E8A-4147-A177-3AD203B41FA5}">
                      <a16:colId xmlns:a16="http://schemas.microsoft.com/office/drawing/2014/main" val="3795921450"/>
                    </a:ext>
                  </a:extLst>
                </a:gridCol>
                <a:gridCol w="3335415">
                  <a:extLst>
                    <a:ext uri="{9D8B030D-6E8A-4147-A177-3AD203B41FA5}">
                      <a16:colId xmlns:a16="http://schemas.microsoft.com/office/drawing/2014/main" val="1754284430"/>
                    </a:ext>
                  </a:extLst>
                </a:gridCol>
              </a:tblGrid>
              <a:tr h="306688">
                <a:tc>
                  <a:txBody>
                    <a:bodyPr/>
                    <a:lstStyle/>
                    <a:p>
                      <a:pPr algn="ctr"/>
                      <a:r>
                        <a:rPr lang="en-US" dirty="0">
                          <a:latin typeface="Franklin Gothic Book" panose="020B0503020102020204" pitchFamily="34" charset="0"/>
                        </a:rPr>
                        <a:t>INDICATOR</a:t>
                      </a:r>
                    </a:p>
                  </a:txBody>
                  <a:tcPr/>
                </a:tc>
                <a:tc>
                  <a:txBody>
                    <a:bodyPr/>
                    <a:lstStyle/>
                    <a:p>
                      <a:pPr algn="ctr"/>
                      <a:r>
                        <a:rPr lang="en-US" dirty="0">
                          <a:latin typeface="Franklin Gothic Book" panose="020B0503020102020204" pitchFamily="34" charset="0"/>
                        </a:rPr>
                        <a:t>PERFORMANCE</a:t>
                      </a:r>
                    </a:p>
                  </a:txBody>
                  <a:tcPr/>
                </a:tc>
                <a:tc>
                  <a:txBody>
                    <a:bodyPr/>
                    <a:lstStyle/>
                    <a:p>
                      <a:pPr algn="ctr"/>
                      <a:r>
                        <a:rPr lang="en-US" dirty="0">
                          <a:latin typeface="Franklin Gothic Book" panose="020B0503020102020204" pitchFamily="34" charset="0"/>
                        </a:rPr>
                        <a:t>STATUS</a:t>
                      </a:r>
                    </a:p>
                  </a:txBody>
                  <a:tcPr/>
                </a:tc>
                <a:extLst>
                  <a:ext uri="{0D108BD9-81ED-4DB2-BD59-A6C34878D82A}">
                    <a16:rowId xmlns:a16="http://schemas.microsoft.com/office/drawing/2014/main" val="7108448"/>
                  </a:ext>
                </a:extLst>
              </a:tr>
              <a:tr h="766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Financing Architecture</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Youth Bank Bill 95% done, </a:t>
                      </a:r>
                      <a:r>
                        <a:rPr lang="en-US" dirty="0" err="1">
                          <a:effectLst/>
                          <a:latin typeface="Franklin Gothic Book" panose="020B0503020102020204" pitchFamily="34" charset="0"/>
                        </a:rPr>
                        <a:t>YouthCred</a:t>
                      </a:r>
                      <a:r>
                        <a:rPr lang="en-US" dirty="0">
                          <a:effectLst/>
                          <a:latin typeface="Franklin Gothic Book" panose="020B0503020102020204" pitchFamily="34" charset="0"/>
                        </a:rPr>
                        <a:t> launched</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Structural progress but liquidity gap</a:t>
                      </a:r>
                    </a:p>
                    <a:p>
                      <a:endParaRPr lang="en-US" dirty="0">
                        <a:latin typeface="Franklin Gothic Book" panose="020B0503020102020204" pitchFamily="34" charset="0"/>
                      </a:endParaRPr>
                    </a:p>
                  </a:txBody>
                  <a:tcPr/>
                </a:tc>
                <a:extLst>
                  <a:ext uri="{0D108BD9-81ED-4DB2-BD59-A6C34878D82A}">
                    <a16:rowId xmlns:a16="http://schemas.microsoft.com/office/drawing/2014/main" val="381858393"/>
                  </a:ext>
                </a:extLst>
              </a:tr>
              <a:tr h="766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Digital Human Capital</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Youth Bank Bill 95% done, </a:t>
                      </a:r>
                      <a:r>
                        <a:rPr lang="en-US" dirty="0" err="1">
                          <a:effectLst/>
                          <a:latin typeface="Franklin Gothic Book" panose="020B0503020102020204" pitchFamily="34" charset="0"/>
                        </a:rPr>
                        <a:t>YouthCred</a:t>
                      </a:r>
                      <a:r>
                        <a:rPr lang="en-US" dirty="0">
                          <a:effectLst/>
                          <a:latin typeface="Franklin Gothic Book" panose="020B0503020102020204" pitchFamily="34" charset="0"/>
                        </a:rPr>
                        <a:t> launched</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Exceeds targets</a:t>
                      </a:r>
                    </a:p>
                    <a:p>
                      <a:endParaRPr lang="en-US" dirty="0">
                        <a:latin typeface="Franklin Gothic Book" panose="020B0503020102020204" pitchFamily="34" charset="0"/>
                      </a:endParaRPr>
                    </a:p>
                  </a:txBody>
                  <a:tcPr/>
                </a:tc>
                <a:extLst>
                  <a:ext uri="{0D108BD9-81ED-4DB2-BD59-A6C34878D82A}">
                    <a16:rowId xmlns:a16="http://schemas.microsoft.com/office/drawing/2014/main" val="3765854400"/>
                  </a:ext>
                </a:extLst>
              </a:tr>
              <a:tr h="766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Mentorship &amp; Training</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61,000+ trained, 64,745 NIYA learners</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Strong reach</a:t>
                      </a:r>
                    </a:p>
                    <a:p>
                      <a:endParaRPr lang="en-US" dirty="0">
                        <a:latin typeface="Franklin Gothic Book" panose="020B0503020102020204" pitchFamily="34" charset="0"/>
                      </a:endParaRPr>
                    </a:p>
                  </a:txBody>
                  <a:tcPr/>
                </a:tc>
                <a:extLst>
                  <a:ext uri="{0D108BD9-81ED-4DB2-BD59-A6C34878D82A}">
                    <a16:rowId xmlns:a16="http://schemas.microsoft.com/office/drawing/2014/main" val="1984271436"/>
                  </a:ext>
                </a:extLst>
              </a:tr>
              <a:tr h="536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Infrastructure &amp; PPP</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286,000 mentored, 43 initiatives</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High success</a:t>
                      </a:r>
                    </a:p>
                    <a:p>
                      <a:endParaRPr lang="en-US" dirty="0">
                        <a:latin typeface="Franklin Gothic Book" panose="020B0503020102020204" pitchFamily="34" charset="0"/>
                      </a:endParaRPr>
                    </a:p>
                  </a:txBody>
                  <a:tcPr/>
                </a:tc>
                <a:extLst>
                  <a:ext uri="{0D108BD9-81ED-4DB2-BD59-A6C34878D82A}">
                    <a16:rowId xmlns:a16="http://schemas.microsoft.com/office/drawing/2014/main" val="1097539622"/>
                  </a:ext>
                </a:extLst>
              </a:tr>
              <a:tr h="766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Enterprise Conversion</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4 centers rehabilitated, ₦105m returns</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Critical weakness</a:t>
                      </a:r>
                    </a:p>
                    <a:p>
                      <a:endParaRPr lang="en-US" dirty="0">
                        <a:latin typeface="Franklin Gothic Book" panose="020B0503020102020204" pitchFamily="34" charset="0"/>
                      </a:endParaRPr>
                    </a:p>
                  </a:txBody>
                  <a:tcPr/>
                </a:tc>
                <a:extLst>
                  <a:ext uri="{0D108BD9-81ED-4DB2-BD59-A6C34878D82A}">
                    <a16:rowId xmlns:a16="http://schemas.microsoft.com/office/drawing/2014/main" val="625562538"/>
                  </a:ext>
                </a:extLst>
              </a:tr>
              <a:tr h="5367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Green Economy</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Modest (not quantified)</a:t>
                      </a:r>
                    </a:p>
                    <a:p>
                      <a:endParaRPr lang="en-US" dirty="0">
                        <a:latin typeface="Franklin Gothic Book" panose="020B05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Franklin Gothic Book" panose="020B0503020102020204" pitchFamily="34" charset="0"/>
                        </a:rPr>
                        <a:t>Emerging success</a:t>
                      </a:r>
                    </a:p>
                    <a:p>
                      <a:endParaRPr lang="en-US" dirty="0">
                        <a:latin typeface="Franklin Gothic Book" panose="020B0503020102020204" pitchFamily="34" charset="0"/>
                      </a:endParaRPr>
                    </a:p>
                  </a:txBody>
                  <a:tcPr/>
                </a:tc>
                <a:extLst>
                  <a:ext uri="{0D108BD9-81ED-4DB2-BD59-A6C34878D82A}">
                    <a16:rowId xmlns:a16="http://schemas.microsoft.com/office/drawing/2014/main" val="3712552408"/>
                  </a:ext>
                </a:extLst>
              </a:tr>
            </a:tbl>
          </a:graphicData>
        </a:graphic>
      </p:graphicFrame>
    </p:spTree>
    <p:extLst>
      <p:ext uri="{BB962C8B-B14F-4D97-AF65-F5344CB8AC3E}">
        <p14:creationId xmlns:p14="http://schemas.microsoft.com/office/powerpoint/2010/main" val="3821858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4C037-EDEC-EFDC-9E70-942DB09E13B3}"/>
              </a:ext>
            </a:extLst>
          </p:cNvPr>
          <p:cNvSpPr>
            <a:spLocks noGrp="1"/>
          </p:cNvSpPr>
          <p:nvPr>
            <p:ph idx="1"/>
          </p:nvPr>
        </p:nvSpPr>
        <p:spPr>
          <a:xfrm>
            <a:off x="2007884" y="3097183"/>
            <a:ext cx="8579653" cy="2771909"/>
          </a:xfrm>
        </p:spPr>
        <p:txBody>
          <a:bodyPr/>
          <a:lstStyle/>
          <a:p>
            <a:endParaRPr lang="en-US" dirty="0"/>
          </a:p>
        </p:txBody>
      </p:sp>
      <p:sp>
        <p:nvSpPr>
          <p:cNvPr id="5" name="Title 1">
            <a:extLst>
              <a:ext uri="{FF2B5EF4-FFF2-40B4-BE49-F238E27FC236}">
                <a16:creationId xmlns:a16="http://schemas.microsoft.com/office/drawing/2014/main" id="{FB51F5F0-BE00-5B14-3C50-4C72C5EC88DC}"/>
              </a:ext>
            </a:extLst>
          </p:cNvPr>
          <p:cNvSpPr txBox="1">
            <a:spLocks/>
          </p:cNvSpPr>
          <p:nvPr/>
        </p:nvSpPr>
        <p:spPr>
          <a:xfrm>
            <a:off x="5855878" y="1608389"/>
            <a:ext cx="5687193" cy="27167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endParaRPr lang="en-US" sz="8000" dirty="0"/>
          </a:p>
        </p:txBody>
      </p:sp>
      <p:sp>
        <p:nvSpPr>
          <p:cNvPr id="6" name="Subtitle 2">
            <a:extLst>
              <a:ext uri="{FF2B5EF4-FFF2-40B4-BE49-F238E27FC236}">
                <a16:creationId xmlns:a16="http://schemas.microsoft.com/office/drawing/2014/main" id="{3E791AEE-8C33-A9A7-FDE0-B40C4F0F0740}"/>
              </a:ext>
            </a:extLst>
          </p:cNvPr>
          <p:cNvSpPr txBox="1">
            <a:spLocks/>
          </p:cNvSpPr>
          <p:nvPr/>
        </p:nvSpPr>
        <p:spPr>
          <a:xfrm>
            <a:off x="5857328" y="4941357"/>
            <a:ext cx="5701772" cy="752880"/>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a:solidFill>
                  <a:schemeClr val="tx1">
                    <a:lumMod val="85000"/>
                    <a:lumOff val="15000"/>
                  </a:schemeClr>
                </a:solidFill>
              </a:rPr>
              <a:t>Sit Dolor Amet</a:t>
            </a:r>
            <a:endParaRPr lang="en-US" sz="2400" dirty="0">
              <a:solidFill>
                <a:schemeClr val="tx1">
                  <a:lumMod val="85000"/>
                  <a:lumOff val="15000"/>
                </a:schemeClr>
              </a:solidFill>
            </a:endParaRPr>
          </a:p>
        </p:txBody>
      </p:sp>
      <p:sp>
        <p:nvSpPr>
          <p:cNvPr id="18" name="Rectangle 17">
            <a:extLst>
              <a:ext uri="{FF2B5EF4-FFF2-40B4-BE49-F238E27FC236}">
                <a16:creationId xmlns:a16="http://schemas.microsoft.com/office/drawing/2014/main" id="{2F525DFB-CD8D-B0A3-AA5C-D7178E95DC94}"/>
              </a:ext>
            </a:extLst>
          </p:cNvPr>
          <p:cNvSpPr/>
          <p:nvPr/>
        </p:nvSpPr>
        <p:spPr>
          <a:xfrm>
            <a:off x="1374983" y="1363980"/>
            <a:ext cx="9432263" cy="4998984"/>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8509F00-6790-FA2C-5D35-E8E88CDC1482}"/>
              </a:ext>
            </a:extLst>
          </p:cNvPr>
          <p:cNvSpPr txBox="1"/>
          <p:nvPr/>
        </p:nvSpPr>
        <p:spPr>
          <a:xfrm>
            <a:off x="4589017" y="773626"/>
            <a:ext cx="3833623" cy="461665"/>
          </a:xfrm>
          <a:prstGeom prst="rect">
            <a:avLst/>
          </a:prstGeom>
          <a:noFill/>
        </p:spPr>
        <p:txBody>
          <a:bodyPr wrap="square" rtlCol="0">
            <a:spAutoFit/>
          </a:bodyPr>
          <a:lstStyle/>
          <a:p>
            <a:r>
              <a:rPr lang="en-US" sz="2400" b="1" dirty="0">
                <a:solidFill>
                  <a:srgbClr val="036A3A"/>
                </a:solidFill>
                <a:effectLst/>
                <a:latin typeface="Franklin Gothic Book" panose="020B0503020102020204" pitchFamily="34" charset="0"/>
              </a:rPr>
              <a:t>COMPARATIVE ANALYSIS</a:t>
            </a:r>
          </a:p>
        </p:txBody>
      </p:sp>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0507" y="180720"/>
            <a:ext cx="1050991" cy="958472"/>
          </a:xfrm>
          <a:prstGeom prst="rect">
            <a:avLst/>
          </a:prstGeom>
        </p:spPr>
      </p:pic>
      <p:pic>
        <p:nvPicPr>
          <p:cNvPr id="35" name="Picture 34">
            <a:extLst>
              <a:ext uri="{FF2B5EF4-FFF2-40B4-BE49-F238E27FC236}">
                <a16:creationId xmlns:a16="http://schemas.microsoft.com/office/drawing/2014/main" id="{2F3C6DD5-86A7-ABDD-B601-F2E74DC92B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881" y="116225"/>
            <a:ext cx="926033" cy="1384640"/>
          </a:xfrm>
          <a:prstGeom prst="rect">
            <a:avLst/>
          </a:prstGeom>
        </p:spPr>
      </p:pic>
      <p:sp>
        <p:nvSpPr>
          <p:cNvPr id="9" name="TextBox 8">
            <a:extLst>
              <a:ext uri="{FF2B5EF4-FFF2-40B4-BE49-F238E27FC236}">
                <a16:creationId xmlns:a16="http://schemas.microsoft.com/office/drawing/2014/main" id="{2283CA25-A77A-AF8E-2F26-E46B115EB7E5}"/>
              </a:ext>
            </a:extLst>
          </p:cNvPr>
          <p:cNvSpPr txBox="1"/>
          <p:nvPr/>
        </p:nvSpPr>
        <p:spPr>
          <a:xfrm>
            <a:off x="1604463" y="2016145"/>
            <a:ext cx="9202783" cy="2862322"/>
          </a:xfrm>
          <a:prstGeom prst="rect">
            <a:avLst/>
          </a:prstGeom>
          <a:noFill/>
        </p:spPr>
        <p:txBody>
          <a:bodyPr wrap="square" rtlCol="0">
            <a:spAutoFit/>
          </a:bodyPr>
          <a:lstStyle/>
          <a:p>
            <a:pPr marL="285750" indent="-285750" algn="just">
              <a:buFont typeface="Arial" panose="020B0604020202020204" pitchFamily="34" charset="0"/>
              <a:buChar char="•"/>
            </a:pPr>
            <a:r>
              <a:rPr lang="en-US" sz="2000" dirty="0">
                <a:effectLst/>
                <a:latin typeface="Franklin Gothic Book" panose="020B0503020102020204" pitchFamily="34" charset="0"/>
              </a:rPr>
              <a:t>Rwanda: Digital human capital &amp; ICT leapfrogging (NIYA &amp; YDPAT)</a:t>
            </a:r>
          </a:p>
          <a:p>
            <a:pPr algn="just"/>
            <a:endParaRPr lang="en-US" sz="2000" dirty="0">
              <a:effectLst/>
              <a:latin typeface="Franklin Gothic Book" panose="020B0503020102020204" pitchFamily="34" charset="0"/>
            </a:endParaRPr>
          </a:p>
          <a:p>
            <a:pPr marL="285750" indent="-285750" algn="just">
              <a:buFont typeface="Arial" panose="020B0604020202020204" pitchFamily="34" charset="0"/>
              <a:buChar char="•"/>
            </a:pPr>
            <a:r>
              <a:rPr lang="en-US" sz="2000" dirty="0">
                <a:effectLst/>
                <a:latin typeface="Franklin Gothic Book" panose="020B0503020102020204" pitchFamily="34" charset="0"/>
              </a:rPr>
              <a:t>Botswana: Structured financing + mentorship (Youth Bank mirrors CEDA)</a:t>
            </a:r>
          </a:p>
          <a:p>
            <a:pPr algn="just"/>
            <a:endParaRPr lang="en-US" sz="2000" dirty="0">
              <a:effectLst/>
              <a:latin typeface="Franklin Gothic Book" panose="020B0503020102020204" pitchFamily="34" charset="0"/>
            </a:endParaRPr>
          </a:p>
          <a:p>
            <a:pPr marL="285750" indent="-285750" algn="just">
              <a:buFont typeface="Arial" panose="020B0604020202020204" pitchFamily="34" charset="0"/>
              <a:buChar char="•"/>
            </a:pPr>
            <a:r>
              <a:rPr lang="en-US" sz="2000" dirty="0">
                <a:effectLst/>
                <a:latin typeface="Franklin Gothic Book" panose="020B0503020102020204" pitchFamily="34" charset="0"/>
              </a:rPr>
              <a:t>Brazil: Private-sector-driven training &amp; infrastructure (PPP similar to SENAI/SENAC)</a:t>
            </a:r>
          </a:p>
          <a:p>
            <a:pPr marL="285750" indent="-285750" algn="just">
              <a:buFont typeface="Arial" panose="020B0604020202020204" pitchFamily="34" charset="0"/>
              <a:buChar char="•"/>
            </a:pPr>
            <a:endParaRPr lang="en-US" sz="2000" dirty="0">
              <a:latin typeface="Franklin Gothic Book" panose="020B0503020102020204" pitchFamily="34" charset="0"/>
            </a:endParaRPr>
          </a:p>
          <a:p>
            <a:pPr algn="just"/>
            <a:r>
              <a:rPr lang="en-US" sz="2000" dirty="0">
                <a:effectLst/>
                <a:latin typeface="Franklin Gothic Book" panose="020B0503020102020204" pitchFamily="34" charset="0"/>
              </a:rPr>
              <a:t>Nigeria’s Unique Advantage: Massive youth population &amp; Integration of entrepreneurship into mandatory NYSC</a:t>
            </a:r>
          </a:p>
        </p:txBody>
      </p:sp>
    </p:spTree>
    <p:extLst>
      <p:ext uri="{BB962C8B-B14F-4D97-AF65-F5344CB8AC3E}">
        <p14:creationId xmlns:p14="http://schemas.microsoft.com/office/powerpoint/2010/main" val="3475826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4C037-EDEC-EFDC-9E70-942DB09E13B3}"/>
              </a:ext>
            </a:extLst>
          </p:cNvPr>
          <p:cNvSpPr>
            <a:spLocks noGrp="1"/>
          </p:cNvSpPr>
          <p:nvPr>
            <p:ph idx="1"/>
          </p:nvPr>
        </p:nvSpPr>
        <p:spPr>
          <a:xfrm>
            <a:off x="2007884" y="3097183"/>
            <a:ext cx="8579653" cy="2771909"/>
          </a:xfrm>
        </p:spPr>
        <p:txBody>
          <a:bodyPr/>
          <a:lstStyle/>
          <a:p>
            <a:endParaRPr lang="en-US" dirty="0">
              <a:latin typeface="Franklin Gothic Book" panose="020B0503020102020204" pitchFamily="34" charset="0"/>
            </a:endParaRPr>
          </a:p>
        </p:txBody>
      </p:sp>
      <p:sp>
        <p:nvSpPr>
          <p:cNvPr id="5" name="Title 1">
            <a:extLst>
              <a:ext uri="{FF2B5EF4-FFF2-40B4-BE49-F238E27FC236}">
                <a16:creationId xmlns:a16="http://schemas.microsoft.com/office/drawing/2014/main" id="{FB51F5F0-BE00-5B14-3C50-4C72C5EC88DC}"/>
              </a:ext>
            </a:extLst>
          </p:cNvPr>
          <p:cNvSpPr txBox="1">
            <a:spLocks/>
          </p:cNvSpPr>
          <p:nvPr/>
        </p:nvSpPr>
        <p:spPr>
          <a:xfrm>
            <a:off x="5855878" y="1608389"/>
            <a:ext cx="5687193" cy="27167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endParaRPr lang="en-US" sz="8000" dirty="0">
              <a:latin typeface="Franklin Gothic Book" panose="020B0503020102020204" pitchFamily="34" charset="0"/>
            </a:endParaRPr>
          </a:p>
        </p:txBody>
      </p:sp>
      <p:sp>
        <p:nvSpPr>
          <p:cNvPr id="6" name="Subtitle 2">
            <a:extLst>
              <a:ext uri="{FF2B5EF4-FFF2-40B4-BE49-F238E27FC236}">
                <a16:creationId xmlns:a16="http://schemas.microsoft.com/office/drawing/2014/main" id="{3E791AEE-8C33-A9A7-FDE0-B40C4F0F0740}"/>
              </a:ext>
            </a:extLst>
          </p:cNvPr>
          <p:cNvSpPr txBox="1">
            <a:spLocks/>
          </p:cNvSpPr>
          <p:nvPr/>
        </p:nvSpPr>
        <p:spPr>
          <a:xfrm>
            <a:off x="5857328" y="4941357"/>
            <a:ext cx="5701772" cy="752880"/>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a:solidFill>
                  <a:schemeClr val="tx1">
                    <a:lumMod val="85000"/>
                    <a:lumOff val="15000"/>
                  </a:schemeClr>
                </a:solidFill>
                <a:latin typeface="Franklin Gothic Book" panose="020B0503020102020204" pitchFamily="34" charset="0"/>
              </a:rPr>
              <a:t>Sit Dolor Amet</a:t>
            </a:r>
            <a:endParaRPr lang="en-US" sz="2400" dirty="0">
              <a:solidFill>
                <a:schemeClr val="tx1">
                  <a:lumMod val="85000"/>
                  <a:lumOff val="15000"/>
                </a:schemeClr>
              </a:solidFill>
              <a:latin typeface="Franklin Gothic Book" panose="020B0503020102020204" pitchFamily="34" charset="0"/>
            </a:endParaRPr>
          </a:p>
        </p:txBody>
      </p:sp>
      <p:sp>
        <p:nvSpPr>
          <p:cNvPr id="18" name="Rectangle 17">
            <a:extLst>
              <a:ext uri="{FF2B5EF4-FFF2-40B4-BE49-F238E27FC236}">
                <a16:creationId xmlns:a16="http://schemas.microsoft.com/office/drawing/2014/main" id="{2F525DFB-CD8D-B0A3-AA5C-D7178E95DC94}"/>
              </a:ext>
            </a:extLst>
          </p:cNvPr>
          <p:cNvSpPr/>
          <p:nvPr/>
        </p:nvSpPr>
        <p:spPr>
          <a:xfrm>
            <a:off x="1374983" y="1363980"/>
            <a:ext cx="9432263" cy="4998984"/>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Franklin Gothic Book" panose="020B0503020102020204" pitchFamily="34" charset="0"/>
            </a:endParaRPr>
          </a:p>
        </p:txBody>
      </p:sp>
      <p:sp>
        <p:nvSpPr>
          <p:cNvPr id="24" name="TextBox 23">
            <a:extLst>
              <a:ext uri="{FF2B5EF4-FFF2-40B4-BE49-F238E27FC236}">
                <a16:creationId xmlns:a16="http://schemas.microsoft.com/office/drawing/2014/main" id="{E8509F00-6790-FA2C-5D35-E8E88CDC1482}"/>
              </a:ext>
            </a:extLst>
          </p:cNvPr>
          <p:cNvSpPr txBox="1"/>
          <p:nvPr/>
        </p:nvSpPr>
        <p:spPr>
          <a:xfrm>
            <a:off x="4206202" y="695253"/>
            <a:ext cx="3299351" cy="461665"/>
          </a:xfrm>
          <a:prstGeom prst="rect">
            <a:avLst/>
          </a:prstGeom>
          <a:noFill/>
        </p:spPr>
        <p:txBody>
          <a:bodyPr wrap="square" rtlCol="0">
            <a:spAutoFit/>
          </a:bodyPr>
          <a:lstStyle/>
          <a:p>
            <a:pPr algn="ctr"/>
            <a:r>
              <a:rPr lang="en-US" sz="2400" b="1" dirty="0">
                <a:solidFill>
                  <a:srgbClr val="036A3A"/>
                </a:solidFill>
                <a:effectLst/>
                <a:latin typeface="Franklin Gothic Book" panose="020B0503020102020204" pitchFamily="34" charset="0"/>
              </a:rPr>
              <a:t>OPPORTUNITIES</a:t>
            </a:r>
          </a:p>
        </p:txBody>
      </p:sp>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0507" y="180720"/>
            <a:ext cx="1050991" cy="958472"/>
          </a:xfrm>
          <a:prstGeom prst="rect">
            <a:avLst/>
          </a:prstGeom>
        </p:spPr>
      </p:pic>
      <p:pic>
        <p:nvPicPr>
          <p:cNvPr id="35" name="Picture 34">
            <a:extLst>
              <a:ext uri="{FF2B5EF4-FFF2-40B4-BE49-F238E27FC236}">
                <a16:creationId xmlns:a16="http://schemas.microsoft.com/office/drawing/2014/main" id="{2F3C6DD5-86A7-ABDD-B601-F2E74DC92B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881" y="116225"/>
            <a:ext cx="926033" cy="1384640"/>
          </a:xfrm>
          <a:prstGeom prst="rect">
            <a:avLst/>
          </a:prstGeom>
        </p:spPr>
      </p:pic>
      <p:sp>
        <p:nvSpPr>
          <p:cNvPr id="9" name="TextBox 8">
            <a:extLst>
              <a:ext uri="{FF2B5EF4-FFF2-40B4-BE49-F238E27FC236}">
                <a16:creationId xmlns:a16="http://schemas.microsoft.com/office/drawing/2014/main" id="{2283CA25-A77A-AF8E-2F26-E46B115EB7E5}"/>
              </a:ext>
            </a:extLst>
          </p:cNvPr>
          <p:cNvSpPr txBox="1"/>
          <p:nvPr/>
        </p:nvSpPr>
        <p:spPr>
          <a:xfrm>
            <a:off x="2099763" y="2098187"/>
            <a:ext cx="8287102" cy="4154984"/>
          </a:xfrm>
          <a:prstGeom prst="rect">
            <a:avLst/>
          </a:prstGeom>
          <a:noFill/>
        </p:spPr>
        <p:txBody>
          <a:bodyPr wrap="square" rtlCol="0">
            <a:spAutoFit/>
          </a:bodyPr>
          <a:lstStyle/>
          <a:p>
            <a:pPr marL="285750" indent="-285750">
              <a:buFont typeface="Arial" panose="020B0604020202020204" pitchFamily="34" charset="0"/>
              <a:buChar char="•"/>
            </a:pPr>
            <a:r>
              <a:rPr lang="en-US" sz="2400" dirty="0">
                <a:effectLst/>
                <a:latin typeface="Franklin Gothic Book" panose="020B0503020102020204" pitchFamily="34" charset="0"/>
              </a:rPr>
              <a:t>Demographic Dividend: Huge pipeline of digitally skilled &amp; mentored youth</a:t>
            </a:r>
          </a:p>
          <a:p>
            <a:pPr marL="285750" indent="-285750">
              <a:buFont typeface="Arial" panose="020B0604020202020204" pitchFamily="34" charset="0"/>
              <a:buChar char="•"/>
            </a:pPr>
            <a:endParaRPr lang="en-US" sz="2400" dirty="0">
              <a:effectLst/>
              <a:latin typeface="Franklin Gothic Book" panose="020B0503020102020204" pitchFamily="34" charset="0"/>
            </a:endParaRPr>
          </a:p>
          <a:p>
            <a:pPr marL="285750" indent="-285750">
              <a:buFont typeface="Arial" panose="020B0604020202020204" pitchFamily="34" charset="0"/>
              <a:buChar char="•"/>
            </a:pPr>
            <a:r>
              <a:rPr lang="en-US" sz="2400" dirty="0">
                <a:effectLst/>
                <a:latin typeface="Franklin Gothic Book" panose="020B0503020102020204" pitchFamily="34" charset="0"/>
              </a:rPr>
              <a:t>Green Economy: Scalable potential in renewable energy, waste management &amp; climate-smart agriculture</a:t>
            </a:r>
          </a:p>
          <a:p>
            <a:pPr marL="285750" indent="-285750">
              <a:buFont typeface="Arial" panose="020B0604020202020204" pitchFamily="34" charset="0"/>
              <a:buChar char="•"/>
            </a:pPr>
            <a:endParaRPr lang="en-US" sz="2400" dirty="0">
              <a:latin typeface="Franklin Gothic Book" panose="020B0503020102020204" pitchFamily="34" charset="0"/>
            </a:endParaRPr>
          </a:p>
          <a:p>
            <a:pPr marL="285750" indent="-285750">
              <a:buFont typeface="Arial" panose="020B0604020202020204" pitchFamily="34" charset="0"/>
              <a:buChar char="•"/>
            </a:pPr>
            <a:r>
              <a:rPr lang="en-US" sz="2400" dirty="0">
                <a:effectLst/>
                <a:latin typeface="Franklin Gothic Book" panose="020B0503020102020204" pitchFamily="34" charset="0"/>
              </a:rPr>
              <a:t>Data Economy: High demand in cybersecurity, data governance &amp; digital services</a:t>
            </a:r>
          </a:p>
          <a:p>
            <a:pPr marL="285750" indent="-285750">
              <a:buFont typeface="Arial" panose="020B0604020202020204" pitchFamily="34" charset="0"/>
              <a:buChar char="•"/>
            </a:pPr>
            <a:endParaRPr lang="en-US" sz="2400" dirty="0">
              <a:effectLst/>
              <a:latin typeface="Franklin Gothic Book" panose="020B0503020102020204" pitchFamily="34" charset="0"/>
            </a:endParaRPr>
          </a:p>
          <a:p>
            <a:pPr marL="285750" indent="-285750">
              <a:buFont typeface="Arial" panose="020B0604020202020204" pitchFamily="34" charset="0"/>
              <a:buChar char="•"/>
            </a:pPr>
            <a:r>
              <a:rPr lang="en-US" sz="2400" dirty="0">
                <a:effectLst/>
                <a:latin typeface="Franklin Gothic Book" panose="020B0503020102020204" pitchFamily="34" charset="0"/>
              </a:rPr>
              <a:t>Public Sector Innovation: </a:t>
            </a:r>
            <a:r>
              <a:rPr lang="en-US" sz="2400" dirty="0" err="1">
                <a:effectLst/>
                <a:latin typeface="Franklin Gothic Book" panose="020B0503020102020204" pitchFamily="34" charset="0"/>
              </a:rPr>
              <a:t>Corpreneur</a:t>
            </a:r>
            <a:r>
              <a:rPr lang="en-US" sz="2400" dirty="0">
                <a:effectLst/>
                <a:latin typeface="Franklin Gothic Book" panose="020B0503020102020204" pitchFamily="34" charset="0"/>
              </a:rPr>
              <a:t> scheme for government-led startups</a:t>
            </a:r>
          </a:p>
        </p:txBody>
      </p:sp>
      <p:sp>
        <p:nvSpPr>
          <p:cNvPr id="4" name="TextBox 3">
            <a:extLst>
              <a:ext uri="{FF2B5EF4-FFF2-40B4-BE49-F238E27FC236}">
                <a16:creationId xmlns:a16="http://schemas.microsoft.com/office/drawing/2014/main" id="{65D33D23-DE99-7732-9F39-46E28098CFB3}"/>
              </a:ext>
            </a:extLst>
          </p:cNvPr>
          <p:cNvSpPr txBox="1"/>
          <p:nvPr/>
        </p:nvSpPr>
        <p:spPr>
          <a:xfrm>
            <a:off x="2206184" y="1652664"/>
            <a:ext cx="2818494" cy="369332"/>
          </a:xfrm>
          <a:prstGeom prst="rect">
            <a:avLst/>
          </a:prstGeom>
          <a:noFill/>
        </p:spPr>
        <p:txBody>
          <a:bodyPr wrap="square" rtlCol="0">
            <a:spAutoFit/>
          </a:bodyPr>
          <a:lstStyle/>
          <a:p>
            <a:r>
              <a:rPr lang="en-US" sz="1800" b="1" u="sng" dirty="0">
                <a:solidFill>
                  <a:srgbClr val="036A3A"/>
                </a:solidFill>
                <a:effectLst/>
                <a:latin typeface="Franklin Gothic Book" panose="020B0503020102020204" pitchFamily="34" charset="0"/>
              </a:rPr>
              <a:t>Opportunities in 2026</a:t>
            </a:r>
            <a:endParaRPr lang="en-US" dirty="0">
              <a:solidFill>
                <a:srgbClr val="036A3A"/>
              </a:solidFill>
              <a:latin typeface="Franklin Gothic Book" panose="020B0503020102020204" pitchFamily="34" charset="0"/>
            </a:endParaRPr>
          </a:p>
        </p:txBody>
      </p:sp>
    </p:spTree>
    <p:extLst>
      <p:ext uri="{BB962C8B-B14F-4D97-AF65-F5344CB8AC3E}">
        <p14:creationId xmlns:p14="http://schemas.microsoft.com/office/powerpoint/2010/main" val="936156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4C037-EDEC-EFDC-9E70-942DB09E13B3}"/>
              </a:ext>
            </a:extLst>
          </p:cNvPr>
          <p:cNvSpPr>
            <a:spLocks noGrp="1"/>
          </p:cNvSpPr>
          <p:nvPr>
            <p:ph idx="1"/>
          </p:nvPr>
        </p:nvSpPr>
        <p:spPr>
          <a:xfrm>
            <a:off x="2007884" y="3097183"/>
            <a:ext cx="8579653" cy="2771909"/>
          </a:xfrm>
        </p:spPr>
        <p:txBody>
          <a:bodyPr/>
          <a:lstStyle/>
          <a:p>
            <a:endParaRPr lang="en-US" dirty="0"/>
          </a:p>
        </p:txBody>
      </p:sp>
      <p:sp>
        <p:nvSpPr>
          <p:cNvPr id="5" name="Title 1">
            <a:extLst>
              <a:ext uri="{FF2B5EF4-FFF2-40B4-BE49-F238E27FC236}">
                <a16:creationId xmlns:a16="http://schemas.microsoft.com/office/drawing/2014/main" id="{FB51F5F0-BE00-5B14-3C50-4C72C5EC88DC}"/>
              </a:ext>
            </a:extLst>
          </p:cNvPr>
          <p:cNvSpPr txBox="1">
            <a:spLocks/>
          </p:cNvSpPr>
          <p:nvPr/>
        </p:nvSpPr>
        <p:spPr>
          <a:xfrm>
            <a:off x="5855878" y="1608389"/>
            <a:ext cx="5687193" cy="27167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endParaRPr lang="en-US" sz="8000" dirty="0"/>
          </a:p>
        </p:txBody>
      </p:sp>
      <p:sp>
        <p:nvSpPr>
          <p:cNvPr id="6" name="Subtitle 2">
            <a:extLst>
              <a:ext uri="{FF2B5EF4-FFF2-40B4-BE49-F238E27FC236}">
                <a16:creationId xmlns:a16="http://schemas.microsoft.com/office/drawing/2014/main" id="{3E791AEE-8C33-A9A7-FDE0-B40C4F0F0740}"/>
              </a:ext>
            </a:extLst>
          </p:cNvPr>
          <p:cNvSpPr txBox="1">
            <a:spLocks/>
          </p:cNvSpPr>
          <p:nvPr/>
        </p:nvSpPr>
        <p:spPr>
          <a:xfrm>
            <a:off x="5857328" y="4941357"/>
            <a:ext cx="5701772" cy="752880"/>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a:solidFill>
                  <a:schemeClr val="tx1">
                    <a:lumMod val="85000"/>
                    <a:lumOff val="15000"/>
                  </a:schemeClr>
                </a:solidFill>
              </a:rPr>
              <a:t>Sit Dolor Amet</a:t>
            </a:r>
            <a:endParaRPr lang="en-US" sz="2400" dirty="0">
              <a:solidFill>
                <a:schemeClr val="tx1">
                  <a:lumMod val="85000"/>
                  <a:lumOff val="15000"/>
                </a:schemeClr>
              </a:solidFill>
            </a:endParaRPr>
          </a:p>
        </p:txBody>
      </p:sp>
      <p:sp>
        <p:nvSpPr>
          <p:cNvPr id="18" name="Rectangle 17">
            <a:extLst>
              <a:ext uri="{FF2B5EF4-FFF2-40B4-BE49-F238E27FC236}">
                <a16:creationId xmlns:a16="http://schemas.microsoft.com/office/drawing/2014/main" id="{2F525DFB-CD8D-B0A3-AA5C-D7178E95DC94}"/>
              </a:ext>
            </a:extLst>
          </p:cNvPr>
          <p:cNvSpPr/>
          <p:nvPr/>
        </p:nvSpPr>
        <p:spPr>
          <a:xfrm>
            <a:off x="1374983" y="1363980"/>
            <a:ext cx="9432263" cy="4998984"/>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8509F00-6790-FA2C-5D35-E8E88CDC1482}"/>
              </a:ext>
            </a:extLst>
          </p:cNvPr>
          <p:cNvSpPr txBox="1"/>
          <p:nvPr/>
        </p:nvSpPr>
        <p:spPr>
          <a:xfrm>
            <a:off x="3097492" y="729272"/>
            <a:ext cx="5516772" cy="400110"/>
          </a:xfrm>
          <a:prstGeom prst="rect">
            <a:avLst/>
          </a:prstGeom>
          <a:noFill/>
        </p:spPr>
        <p:txBody>
          <a:bodyPr wrap="square" rtlCol="0">
            <a:spAutoFit/>
          </a:bodyPr>
          <a:lstStyle/>
          <a:p>
            <a:pPr algn="ctr"/>
            <a:r>
              <a:rPr lang="en-US" sz="2000" b="1" dirty="0">
                <a:solidFill>
                  <a:srgbClr val="036A3A"/>
                </a:solidFill>
                <a:effectLst/>
                <a:latin typeface="Franklin Gothic Book" panose="020B0503020102020204" pitchFamily="34" charset="0"/>
              </a:rPr>
              <a:t>POLICY RECOMMENDATIONS (PRIORITY AREAS)</a:t>
            </a:r>
          </a:p>
        </p:txBody>
      </p:sp>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0507" y="180720"/>
            <a:ext cx="1050991" cy="958472"/>
          </a:xfrm>
          <a:prstGeom prst="rect">
            <a:avLst/>
          </a:prstGeom>
        </p:spPr>
      </p:pic>
      <p:pic>
        <p:nvPicPr>
          <p:cNvPr id="35" name="Picture 34">
            <a:extLst>
              <a:ext uri="{FF2B5EF4-FFF2-40B4-BE49-F238E27FC236}">
                <a16:creationId xmlns:a16="http://schemas.microsoft.com/office/drawing/2014/main" id="{2F3C6DD5-86A7-ABDD-B601-F2E74DC92B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881" y="116225"/>
            <a:ext cx="926033" cy="1384640"/>
          </a:xfrm>
          <a:prstGeom prst="rect">
            <a:avLst/>
          </a:prstGeom>
        </p:spPr>
      </p:pic>
      <p:sp>
        <p:nvSpPr>
          <p:cNvPr id="10" name="TextBox 9">
            <a:extLst>
              <a:ext uri="{FF2B5EF4-FFF2-40B4-BE49-F238E27FC236}">
                <a16:creationId xmlns:a16="http://schemas.microsoft.com/office/drawing/2014/main" id="{96F350CE-0087-6697-338E-0C78521A9E84}"/>
              </a:ext>
            </a:extLst>
          </p:cNvPr>
          <p:cNvSpPr txBox="1"/>
          <p:nvPr/>
        </p:nvSpPr>
        <p:spPr>
          <a:xfrm>
            <a:off x="1890178" y="1965608"/>
            <a:ext cx="9080152" cy="3170099"/>
          </a:xfrm>
          <a:prstGeom prst="rect">
            <a:avLst/>
          </a:prstGeom>
          <a:noFill/>
        </p:spPr>
        <p:txBody>
          <a:bodyPr wrap="square" rtlCol="0">
            <a:spAutoFit/>
          </a:bodyPr>
          <a:lstStyle/>
          <a:p>
            <a:pPr marL="342900" indent="-342900">
              <a:buFont typeface="+mj-lt"/>
              <a:buAutoNum type="arabicPeriod"/>
            </a:pPr>
            <a:r>
              <a:rPr lang="en-US" sz="2000" dirty="0">
                <a:effectLst/>
                <a:latin typeface="Franklin Gothic Book" panose="020B0503020102020204" pitchFamily="34" charset="0"/>
              </a:rPr>
              <a:t>Capital Activation – Fast-track Youth Bank &amp; NYIF recapitalization (Highest Priority)</a:t>
            </a:r>
          </a:p>
          <a:p>
            <a:pPr marL="342900" indent="-342900">
              <a:buFont typeface="+mj-lt"/>
              <a:buAutoNum type="arabicPeriod"/>
            </a:pPr>
            <a:endParaRPr lang="en-US" sz="2000" dirty="0">
              <a:effectLst/>
              <a:latin typeface="Franklin Gothic Book" panose="020B0503020102020204" pitchFamily="34" charset="0"/>
            </a:endParaRPr>
          </a:p>
          <a:p>
            <a:pPr marL="342900" indent="-342900">
              <a:buFont typeface="+mj-lt"/>
              <a:buAutoNum type="arabicPeriod"/>
            </a:pPr>
            <a:r>
              <a:rPr lang="en-US" sz="2000" dirty="0">
                <a:effectLst/>
                <a:latin typeface="Franklin Gothic Book" panose="020B0503020102020204" pitchFamily="34" charset="0"/>
              </a:rPr>
              <a:t>Scale </a:t>
            </a:r>
            <a:r>
              <a:rPr lang="en-US" sz="2000" dirty="0" err="1">
                <a:effectLst/>
                <a:latin typeface="Franklin Gothic Book" panose="020B0503020102020204" pitchFamily="34" charset="0"/>
              </a:rPr>
              <a:t>YouthCred</a:t>
            </a:r>
            <a:r>
              <a:rPr lang="en-US" sz="2000" dirty="0">
                <a:effectLst/>
                <a:latin typeface="Franklin Gothic Book" panose="020B0503020102020204" pitchFamily="34" charset="0"/>
              </a:rPr>
              <a:t> nationwide and remove KYC barriers for youth</a:t>
            </a:r>
          </a:p>
          <a:p>
            <a:pPr marL="342900" indent="-342900">
              <a:buFont typeface="+mj-lt"/>
              <a:buAutoNum type="arabicPeriod"/>
            </a:pPr>
            <a:endParaRPr lang="en-US" sz="2000" dirty="0">
              <a:latin typeface="Franklin Gothic Book" panose="020B0503020102020204" pitchFamily="34" charset="0"/>
            </a:endParaRPr>
          </a:p>
          <a:p>
            <a:pPr marL="342900" indent="-342900">
              <a:buFont typeface="+mj-lt"/>
              <a:buAutoNum type="arabicPeriod"/>
            </a:pPr>
            <a:r>
              <a:rPr lang="en-US" sz="2000" dirty="0">
                <a:effectLst/>
                <a:latin typeface="Franklin Gothic Book" panose="020B0503020102020204" pitchFamily="34" charset="0"/>
              </a:rPr>
              <a:t>One-Stop-Shop digital platform for business registration &amp; compliance</a:t>
            </a:r>
          </a:p>
          <a:p>
            <a:pPr marL="342900" indent="-342900">
              <a:buFont typeface="+mj-lt"/>
              <a:buAutoNum type="arabicPeriod"/>
            </a:pPr>
            <a:endParaRPr lang="en-US" sz="2000" dirty="0">
              <a:effectLst/>
              <a:latin typeface="Franklin Gothic Book" panose="020B0503020102020204" pitchFamily="34" charset="0"/>
            </a:endParaRPr>
          </a:p>
          <a:p>
            <a:pPr marL="342900" indent="-342900">
              <a:buFont typeface="+mj-lt"/>
              <a:buAutoNum type="arabicPeriod"/>
            </a:pPr>
            <a:r>
              <a:rPr lang="en-US" sz="2000" dirty="0">
                <a:effectLst/>
                <a:latin typeface="Franklin Gothic Book" panose="020B0503020102020204" pitchFamily="34" charset="0"/>
              </a:rPr>
              <a:t>Tax incentives for private companies that fund or contract youth startups</a:t>
            </a:r>
          </a:p>
          <a:p>
            <a:pPr marL="342900" indent="-342900">
              <a:buFont typeface="+mj-lt"/>
              <a:buAutoNum type="arabicPeriod"/>
            </a:pPr>
            <a:endParaRPr lang="en-US" sz="2000" dirty="0">
              <a:latin typeface="Franklin Gothic Book" panose="020B0503020102020204" pitchFamily="34" charset="0"/>
            </a:endParaRPr>
          </a:p>
          <a:p>
            <a:pPr marL="342900" indent="-342900">
              <a:buFont typeface="+mj-lt"/>
              <a:buAutoNum type="arabicPeriod"/>
            </a:pPr>
            <a:r>
              <a:rPr lang="en-US" sz="2000" dirty="0">
                <a:effectLst/>
                <a:latin typeface="Franklin Gothic Book" panose="020B0503020102020204" pitchFamily="34" charset="0"/>
              </a:rPr>
              <a:t>Integrate </a:t>
            </a:r>
            <a:r>
              <a:rPr lang="en-US" sz="2000" dirty="0" err="1">
                <a:effectLst/>
                <a:latin typeface="Franklin Gothic Book" panose="020B0503020102020204" pitchFamily="34" charset="0"/>
              </a:rPr>
              <a:t>Yo</a:t>
            </a:r>
            <a:r>
              <a:rPr lang="en-US" sz="2000" dirty="0">
                <a:effectLst/>
                <a:latin typeface="Franklin Gothic Book" panose="020B0503020102020204" pitchFamily="34" charset="0"/>
              </a:rPr>
              <a:t>! Health as a requirement for accessing Youth Bank loans</a:t>
            </a:r>
          </a:p>
        </p:txBody>
      </p:sp>
    </p:spTree>
    <p:extLst>
      <p:ext uri="{BB962C8B-B14F-4D97-AF65-F5344CB8AC3E}">
        <p14:creationId xmlns:p14="http://schemas.microsoft.com/office/powerpoint/2010/main" val="20419275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87ABA-76DA-44FD-A2CC-C4458887EADA}"/>
              </a:ext>
            </a:extLst>
          </p:cNvPr>
          <p:cNvSpPr txBox="1">
            <a:spLocks/>
          </p:cNvSpPr>
          <p:nvPr/>
        </p:nvSpPr>
        <p:spPr>
          <a:xfrm>
            <a:off x="4962005" y="592149"/>
            <a:ext cx="2796540" cy="53434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CHALLENGES </a:t>
            </a:r>
            <a:endParaRPr lang="en-NG" sz="2800" b="1" dirty="0">
              <a:solidFill>
                <a:srgbClr val="036A3A"/>
              </a:solidFill>
              <a:latin typeface="Franklin Gothic Book" panose="020B0503020102020204" pitchFamily="34" charset="0"/>
            </a:endParaRPr>
          </a:p>
        </p:txBody>
      </p:sp>
      <p:sp>
        <p:nvSpPr>
          <p:cNvPr id="3" name="Content Placeholder 2">
            <a:extLst>
              <a:ext uri="{FF2B5EF4-FFF2-40B4-BE49-F238E27FC236}">
                <a16:creationId xmlns:a16="http://schemas.microsoft.com/office/drawing/2014/main" id="{75AC4B5E-B166-4477-AA06-ECD6B85E7F5E}"/>
              </a:ext>
            </a:extLst>
          </p:cNvPr>
          <p:cNvSpPr txBox="1">
            <a:spLocks/>
          </p:cNvSpPr>
          <p:nvPr/>
        </p:nvSpPr>
        <p:spPr>
          <a:xfrm>
            <a:off x="1147481" y="2411511"/>
            <a:ext cx="9768840" cy="112807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Inadequate and Unpredictable Funding</a:t>
            </a:r>
            <a:r>
              <a:rPr lang="en-GB" sz="1800" dirty="0">
                <a:latin typeface="Franklin Gothic Book" panose="020B0503020102020204" pitchFamily="34" charset="0"/>
              </a:rPr>
              <a:t>: </a:t>
            </a:r>
            <a:r>
              <a:rPr lang="en-NG" sz="1800" dirty="0">
                <a:latin typeface="Franklin Gothic Book" panose="020B0503020102020204" pitchFamily="34" charset="0"/>
              </a:rPr>
              <a:t>Budget allocations are often insufficient relative to the scale of Nigeria’s youth population. Even when funds are approved, delayed releases and poor cash flow make sustained programming difficult</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
        <p:nvSpPr>
          <p:cNvPr id="4" name="Title 1">
            <a:extLst>
              <a:ext uri="{FF2B5EF4-FFF2-40B4-BE49-F238E27FC236}">
                <a16:creationId xmlns:a16="http://schemas.microsoft.com/office/drawing/2014/main" id="{A3F1DAB8-7BA6-45CE-86A4-7A7339FB1FE5}"/>
              </a:ext>
            </a:extLst>
          </p:cNvPr>
          <p:cNvSpPr txBox="1">
            <a:spLocks/>
          </p:cNvSpPr>
          <p:nvPr/>
        </p:nvSpPr>
        <p:spPr>
          <a:xfrm>
            <a:off x="1114313" y="1303027"/>
            <a:ext cx="10088880" cy="112807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NG" sz="1800" dirty="0">
                <a:latin typeface="Franklin Gothic Book" panose="020B0503020102020204" pitchFamily="34" charset="0"/>
              </a:rPr>
              <a:t>The Federal Ministry of Youth Development faces a mix of structural, financial</a:t>
            </a:r>
            <a:r>
              <a:rPr lang="en-GB" sz="1800" dirty="0">
                <a:latin typeface="Franklin Gothic Book" panose="020B0503020102020204" pitchFamily="34" charset="0"/>
              </a:rPr>
              <a:t>,</a:t>
            </a:r>
            <a:r>
              <a:rPr lang="en-NG" sz="1800" dirty="0">
                <a:latin typeface="Franklin Gothic Book" panose="020B0503020102020204" pitchFamily="34" charset="0"/>
              </a:rPr>
              <a:t> and socio-economic challenges. These are not just theoretical</a:t>
            </a:r>
            <a:r>
              <a:rPr lang="en-GB" sz="1800" dirty="0">
                <a:latin typeface="Franklin Gothic Book" panose="020B0503020102020204" pitchFamily="34" charset="0"/>
              </a:rPr>
              <a:t>;</a:t>
            </a:r>
            <a:r>
              <a:rPr lang="en-NG" sz="1800" dirty="0">
                <a:latin typeface="Franklin Gothic Book" panose="020B0503020102020204" pitchFamily="34" charset="0"/>
              </a:rPr>
              <a:t> they show up daily in implementation gaps, youth dissatisfaction, and limited policy impact. They are as follows:</a:t>
            </a:r>
          </a:p>
        </p:txBody>
      </p:sp>
      <p:pic>
        <p:nvPicPr>
          <p:cNvPr id="5" name="Picture 4">
            <a:extLst>
              <a:ext uri="{FF2B5EF4-FFF2-40B4-BE49-F238E27FC236}">
                <a16:creationId xmlns:a16="http://schemas.microsoft.com/office/drawing/2014/main" id="{882E257B-9986-4CAE-9D16-6C54AEACA2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6" name="Picture 5">
            <a:extLst>
              <a:ext uri="{FF2B5EF4-FFF2-40B4-BE49-F238E27FC236}">
                <a16:creationId xmlns:a16="http://schemas.microsoft.com/office/drawing/2014/main" id="{C709066A-45BF-45E1-B350-732A245245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88" y="55415"/>
            <a:ext cx="926033" cy="1384640"/>
          </a:xfrm>
          <a:prstGeom prst="rect">
            <a:avLst/>
          </a:prstGeom>
        </p:spPr>
      </p:pic>
      <p:sp>
        <p:nvSpPr>
          <p:cNvPr id="7" name="Content Placeholder 2">
            <a:extLst>
              <a:ext uri="{FF2B5EF4-FFF2-40B4-BE49-F238E27FC236}">
                <a16:creationId xmlns:a16="http://schemas.microsoft.com/office/drawing/2014/main" id="{8FC82BDE-B568-49A2-A4F0-1359DF0930C6}"/>
              </a:ext>
            </a:extLst>
          </p:cNvPr>
          <p:cNvSpPr txBox="1">
            <a:spLocks/>
          </p:cNvSpPr>
          <p:nvPr/>
        </p:nvSpPr>
        <p:spPr>
          <a:xfrm>
            <a:off x="1147481" y="3249943"/>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Data Systems and Planning Gaps</a:t>
            </a:r>
            <a:r>
              <a:rPr lang="en-GB" sz="1800" dirty="0">
                <a:latin typeface="Franklin Gothic Book" panose="020B0503020102020204" pitchFamily="34" charset="0"/>
              </a:rPr>
              <a:t>: </a:t>
            </a:r>
            <a:r>
              <a:rPr lang="en-NG" sz="1800" dirty="0">
                <a:latin typeface="Franklin Gothic Book" panose="020B0503020102020204" pitchFamily="34" charset="0"/>
              </a:rPr>
              <a:t>A major issue is the absence of a reliable, up-to-date youth database. Without credible data: Targeting beneficiaries becomes guesswork Monitoring and evaluation are weak Policy decisions are less evidence-based</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
        <p:nvSpPr>
          <p:cNvPr id="8" name="Rectangle 7">
            <a:extLst>
              <a:ext uri="{FF2B5EF4-FFF2-40B4-BE49-F238E27FC236}">
                <a16:creationId xmlns:a16="http://schemas.microsoft.com/office/drawing/2014/main" id="{BE684B02-50BA-4976-A214-0F944A6B3C77}"/>
              </a:ext>
            </a:extLst>
          </p:cNvPr>
          <p:cNvSpPr/>
          <p:nvPr/>
        </p:nvSpPr>
        <p:spPr>
          <a:xfrm>
            <a:off x="1147481" y="1374551"/>
            <a:ext cx="10022545" cy="5322083"/>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ontent Placeholder 2">
            <a:extLst>
              <a:ext uri="{FF2B5EF4-FFF2-40B4-BE49-F238E27FC236}">
                <a16:creationId xmlns:a16="http://schemas.microsoft.com/office/drawing/2014/main" id="{FF0094BE-6FA4-44EC-95E8-FAA5B855DE63}"/>
              </a:ext>
            </a:extLst>
          </p:cNvPr>
          <p:cNvSpPr txBox="1">
            <a:spLocks/>
          </p:cNvSpPr>
          <p:nvPr/>
        </p:nvSpPr>
        <p:spPr>
          <a:xfrm>
            <a:off x="1114311" y="4054818"/>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Policy Implementation Deficit</a:t>
            </a:r>
            <a:r>
              <a:rPr lang="en-GB" sz="1800" b="1" dirty="0">
                <a:solidFill>
                  <a:srgbClr val="036A3A"/>
                </a:solidFill>
                <a:latin typeface="Franklin Gothic Book" panose="020B0503020102020204" pitchFamily="34" charset="0"/>
              </a:rPr>
              <a:t>: </a:t>
            </a:r>
            <a:r>
              <a:rPr lang="en-NG" sz="1800" dirty="0">
                <a:latin typeface="Franklin Gothic Book" panose="020B0503020102020204" pitchFamily="34" charset="0"/>
              </a:rPr>
              <a:t>Nigeria is not short of youth policies but implementation is inconsistent due to: Poor inter-agency coordination Lack of continuity when leadership changes Weak accountability mechanisms</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
        <p:nvSpPr>
          <p:cNvPr id="10" name="Content Placeholder 2">
            <a:extLst>
              <a:ext uri="{FF2B5EF4-FFF2-40B4-BE49-F238E27FC236}">
                <a16:creationId xmlns:a16="http://schemas.microsoft.com/office/drawing/2014/main" id="{701C7168-AE96-448E-94E8-66A0015ACD7E}"/>
              </a:ext>
            </a:extLst>
          </p:cNvPr>
          <p:cNvSpPr txBox="1">
            <a:spLocks/>
          </p:cNvSpPr>
          <p:nvPr/>
        </p:nvSpPr>
        <p:spPr>
          <a:xfrm>
            <a:off x="1147481" y="5019580"/>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NG" sz="1800" b="1" dirty="0">
                <a:solidFill>
                  <a:srgbClr val="036A3A"/>
                </a:solidFill>
                <a:latin typeface="Franklin Gothic Book" panose="020B0503020102020204" pitchFamily="34" charset="0"/>
              </a:rPr>
              <a:t>High Youth Unemployment and Underemployment</a:t>
            </a:r>
            <a:r>
              <a:rPr lang="en-GB" sz="1800" b="1" dirty="0">
                <a:solidFill>
                  <a:srgbClr val="036A3A"/>
                </a:solidFill>
                <a:latin typeface="Franklin Gothic Book" panose="020B0503020102020204" pitchFamily="34" charset="0"/>
              </a:rPr>
              <a:t>: </a:t>
            </a:r>
            <a:r>
              <a:rPr lang="en-NG" sz="1800" dirty="0">
                <a:latin typeface="Franklin Gothic Book" panose="020B0503020102020204" pitchFamily="34" charset="0"/>
              </a:rPr>
              <a:t>The Ministry is under pressure to address unemployment, yet: Job creation is largely outside its direct control Skills programs often don’t align with market needs Private sector engagement is still limited</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Tree>
    <p:extLst>
      <p:ext uri="{BB962C8B-B14F-4D97-AF65-F5344CB8AC3E}">
        <p14:creationId xmlns:p14="http://schemas.microsoft.com/office/powerpoint/2010/main" val="174243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52A23FE-10C5-47E6-9EC3-5505F17BDF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sp>
        <p:nvSpPr>
          <p:cNvPr id="4" name="Title 3">
            <a:extLst>
              <a:ext uri="{FF2B5EF4-FFF2-40B4-BE49-F238E27FC236}">
                <a16:creationId xmlns:a16="http://schemas.microsoft.com/office/drawing/2014/main" id="{BDFFB1D4-D846-5534-411F-9551923A5DF0}"/>
              </a:ext>
            </a:extLst>
          </p:cNvPr>
          <p:cNvSpPr>
            <a:spLocks noGrp="1"/>
          </p:cNvSpPr>
          <p:nvPr>
            <p:ph type="title"/>
          </p:nvPr>
        </p:nvSpPr>
        <p:spPr>
          <a:xfrm>
            <a:off x="4010810" y="358588"/>
            <a:ext cx="4549526" cy="540870"/>
          </a:xfrm>
        </p:spPr>
        <p:txBody>
          <a:bodyPr>
            <a:normAutofit fontScale="90000"/>
          </a:bodyPr>
          <a:lstStyle/>
          <a:p>
            <a:r>
              <a:rPr lang="en-US" sz="3600" b="1" dirty="0">
                <a:solidFill>
                  <a:srgbClr val="036A3A"/>
                </a:solidFill>
                <a:latin typeface="Franklin Gothic Book" panose="020B0503020102020204" pitchFamily="34" charset="0"/>
              </a:rPr>
              <a:t>PRESENTATION OUTLINE</a:t>
            </a:r>
          </a:p>
        </p:txBody>
      </p:sp>
      <p:sp>
        <p:nvSpPr>
          <p:cNvPr id="5" name="Content Placeholder 4">
            <a:extLst>
              <a:ext uri="{FF2B5EF4-FFF2-40B4-BE49-F238E27FC236}">
                <a16:creationId xmlns:a16="http://schemas.microsoft.com/office/drawing/2014/main" id="{9DB2C2D6-C832-E713-B769-521372E8AB72}"/>
              </a:ext>
            </a:extLst>
          </p:cNvPr>
          <p:cNvSpPr>
            <a:spLocks noGrp="1"/>
          </p:cNvSpPr>
          <p:nvPr>
            <p:ph sz="half" idx="1"/>
          </p:nvPr>
        </p:nvSpPr>
        <p:spPr>
          <a:xfrm>
            <a:off x="1603189" y="997177"/>
            <a:ext cx="4698999" cy="5591881"/>
          </a:xfrm>
        </p:spPr>
        <p:txBody>
          <a:bodyPr>
            <a:noAutofit/>
          </a:bodyPr>
          <a:lstStyle/>
          <a:p>
            <a:r>
              <a:rPr lang="en-US" sz="1600" dirty="0">
                <a:latin typeface="Franklin Gothic Book" panose="020B0503020102020204" pitchFamily="34" charset="0"/>
                <a:ea typeface="Calibri" panose="020F0502020204030204" pitchFamily="34" charset="0"/>
              </a:rPr>
              <a:t>Overview of the Ministry</a:t>
            </a:r>
          </a:p>
          <a:p>
            <a:r>
              <a:rPr lang="en-US" sz="1600" dirty="0">
                <a:latin typeface="Franklin Gothic Book" panose="020B0503020102020204" pitchFamily="34" charset="0"/>
                <a:ea typeface="Calibri" panose="020F0502020204030204" pitchFamily="34" charset="0"/>
              </a:rPr>
              <a:t>Mandate, Mission, and Vision</a:t>
            </a:r>
          </a:p>
          <a:p>
            <a:r>
              <a:rPr lang="en-US" sz="1600" dirty="0">
                <a:latin typeface="Franklin Gothic Book" panose="020B0503020102020204" pitchFamily="34" charset="0"/>
                <a:ea typeface="Calibri" panose="020F0502020204030204" pitchFamily="34" charset="0"/>
              </a:rPr>
              <a:t>Structure, Organogram</a:t>
            </a:r>
          </a:p>
          <a:p>
            <a:r>
              <a:rPr lang="en-US" sz="1600" dirty="0">
                <a:latin typeface="Franklin Gothic Book" panose="020B0503020102020204" pitchFamily="34" charset="0"/>
                <a:ea typeface="Calibri" panose="020F0502020204030204" pitchFamily="34" charset="0"/>
              </a:rPr>
              <a:t>Available Policies and Plans</a:t>
            </a:r>
          </a:p>
          <a:p>
            <a:r>
              <a:rPr lang="en-US" sz="1600" dirty="0">
                <a:effectLst/>
                <a:latin typeface="Franklin Gothic Book" panose="020B0503020102020204" pitchFamily="34" charset="0"/>
                <a:ea typeface="Calibri" panose="020F0502020204030204" pitchFamily="34" charset="0"/>
              </a:rPr>
              <a:t>Executive Summary</a:t>
            </a:r>
          </a:p>
          <a:p>
            <a:r>
              <a:rPr lang="en-US" sz="1600" dirty="0">
                <a:effectLst/>
                <a:latin typeface="Franklin Gothic Book" panose="020B0503020102020204" pitchFamily="34" charset="0"/>
                <a:ea typeface="Calibri" panose="020F0502020204030204" pitchFamily="34" charset="0"/>
              </a:rPr>
              <a:t>Conceptual and Theoretical Perspective</a:t>
            </a:r>
            <a:endParaRPr lang="en-US" sz="1600" dirty="0">
              <a:latin typeface="Franklin Gothic Book" panose="020B0503020102020204" pitchFamily="34" charset="0"/>
              <a:ea typeface="Calibri" panose="020F0502020204030204" pitchFamily="34" charset="0"/>
            </a:endParaRPr>
          </a:p>
          <a:p>
            <a:pPr lvl="1"/>
            <a:r>
              <a:rPr lang="en-US" sz="1600" dirty="0">
                <a:effectLst/>
                <a:latin typeface="Franklin Gothic Book" panose="020B0503020102020204" pitchFamily="34" charset="0"/>
                <a:ea typeface="Calibri" panose="020F0502020204030204" pitchFamily="34" charset="0"/>
              </a:rPr>
              <a:t>Human Capital Theory</a:t>
            </a:r>
          </a:p>
          <a:p>
            <a:pPr lvl="1"/>
            <a:r>
              <a:rPr lang="en-US" sz="1600" dirty="0">
                <a:effectLst/>
                <a:latin typeface="Franklin Gothic Book" panose="020B0503020102020204" pitchFamily="34" charset="0"/>
                <a:ea typeface="Calibri" panose="020F0502020204030204" pitchFamily="34" charset="0"/>
              </a:rPr>
              <a:t>Institutional Theory</a:t>
            </a:r>
            <a:endParaRPr lang="en-US" sz="1600" dirty="0">
              <a:latin typeface="Franklin Gothic Book" panose="020B0503020102020204" pitchFamily="34" charset="0"/>
              <a:ea typeface="Calibri" panose="020F0502020204030204" pitchFamily="34" charset="0"/>
            </a:endParaRPr>
          </a:p>
          <a:p>
            <a:pPr lvl="1"/>
            <a:r>
              <a:rPr lang="en-US" sz="1600" dirty="0">
                <a:effectLst/>
                <a:latin typeface="Franklin Gothic Book" panose="020B0503020102020204" pitchFamily="34" charset="0"/>
                <a:ea typeface="Calibri" panose="020F0502020204030204" pitchFamily="34" charset="0"/>
              </a:rPr>
              <a:t>Resilience Theory</a:t>
            </a:r>
          </a:p>
          <a:p>
            <a:r>
              <a:rPr lang="en-US" sz="1600" dirty="0">
                <a:effectLst/>
                <a:latin typeface="Franklin Gothic Book" panose="020B0503020102020204" pitchFamily="34" charset="0"/>
                <a:ea typeface="Calibri" panose="020F0502020204030204" pitchFamily="34" charset="0"/>
                <a:cs typeface="Times New Roman" panose="02020603050405020304" pitchFamily="18" charset="0"/>
              </a:rPr>
              <a:t>Historical Trends and Perspectives</a:t>
            </a:r>
          </a:p>
          <a:p>
            <a:pPr lvl="1"/>
            <a:r>
              <a:rPr lang="en-US" sz="1600" dirty="0">
                <a:effectLst/>
                <a:latin typeface="Franklin Gothic Book" panose="020B0503020102020204" pitchFamily="34" charset="0"/>
                <a:ea typeface="Calibri" panose="020F0502020204030204" pitchFamily="34" charset="0"/>
              </a:rPr>
              <a:t>From Training to Enterprise</a:t>
            </a:r>
            <a:endParaRPr lang="en-US" sz="1600" dirty="0">
              <a:latin typeface="Franklin Gothic Book" panose="020B0503020102020204" pitchFamily="34" charset="0"/>
              <a:ea typeface="Calibri" panose="020F0502020204030204" pitchFamily="34" charset="0"/>
            </a:endParaRPr>
          </a:p>
          <a:p>
            <a:pPr lvl="1"/>
            <a:r>
              <a:rPr lang="en-US" sz="1600" dirty="0">
                <a:effectLst/>
                <a:latin typeface="Franklin Gothic Book" panose="020B0503020102020204" pitchFamily="34" charset="0"/>
                <a:ea typeface="Calibri" panose="020F0502020204030204" pitchFamily="34" charset="0"/>
              </a:rPr>
              <a:t>From Grants to Sustainable Finance</a:t>
            </a:r>
          </a:p>
          <a:p>
            <a:pPr lvl="1"/>
            <a:r>
              <a:rPr lang="en-US" sz="1600" dirty="0">
                <a:effectLst/>
                <a:latin typeface="Franklin Gothic Book" panose="020B0503020102020204" pitchFamily="34" charset="0"/>
                <a:ea typeface="Calibri" panose="020F0502020204030204" pitchFamily="34" charset="0"/>
              </a:rPr>
              <a:t>From Government-Led to PPP Models</a:t>
            </a:r>
            <a:endParaRPr lang="en-US" sz="1600" dirty="0">
              <a:latin typeface="Franklin Gothic Book" panose="020B0503020102020204" pitchFamily="34" charset="0"/>
              <a:ea typeface="Calibri" panose="020F0502020204030204" pitchFamily="34" charset="0"/>
            </a:endParaRPr>
          </a:p>
          <a:p>
            <a:r>
              <a:rPr lang="en-US" sz="1600" dirty="0">
                <a:effectLst/>
                <a:latin typeface="Franklin Gothic Book" panose="020B0503020102020204" pitchFamily="34" charset="0"/>
                <a:ea typeface="Calibri" panose="020F0502020204030204" pitchFamily="34" charset="0"/>
              </a:rPr>
              <a:t> Frameworks</a:t>
            </a:r>
          </a:p>
          <a:p>
            <a:pPr lvl="1"/>
            <a:r>
              <a:rPr lang="en-US" sz="1600" dirty="0">
                <a:effectLst/>
                <a:latin typeface="Franklin Gothic Book" panose="020B0503020102020204" pitchFamily="34" charset="0"/>
                <a:ea typeface="Calibri" panose="020F0502020204030204" pitchFamily="34" charset="0"/>
              </a:rPr>
              <a:t>The Financing Framework</a:t>
            </a:r>
            <a:endParaRPr lang="en-US" sz="1600" dirty="0">
              <a:latin typeface="Franklin Gothic Book" panose="020B0503020102020204" pitchFamily="34" charset="0"/>
              <a:ea typeface="Calibri" panose="020F0502020204030204" pitchFamily="34" charset="0"/>
            </a:endParaRPr>
          </a:p>
          <a:p>
            <a:pPr lvl="1"/>
            <a:r>
              <a:rPr lang="en-US" sz="1600" dirty="0">
                <a:effectLst/>
                <a:latin typeface="Franklin Gothic Book" panose="020B0503020102020204" pitchFamily="34" charset="0"/>
                <a:ea typeface="Calibri" panose="020F0502020204030204" pitchFamily="34" charset="0"/>
              </a:rPr>
              <a:t>The Human Capital Framework</a:t>
            </a:r>
          </a:p>
          <a:p>
            <a:pPr lvl="1"/>
            <a:r>
              <a:rPr lang="en-US" sz="1600" dirty="0">
                <a:effectLst/>
                <a:latin typeface="Franklin Gothic Book" panose="020B0503020102020204" pitchFamily="34" charset="0"/>
                <a:ea typeface="Calibri" panose="020F0502020204030204" pitchFamily="34" charset="0"/>
              </a:rPr>
              <a:t>The Infrastructure Framework</a:t>
            </a:r>
            <a:endParaRPr lang="en-US" sz="1600" dirty="0">
              <a:latin typeface="Franklin Gothic Book" panose="020B0503020102020204" pitchFamily="34" charset="0"/>
              <a:ea typeface="Calibri" panose="020F0502020204030204" pitchFamily="34" charset="0"/>
            </a:endParaRPr>
          </a:p>
          <a:p>
            <a:pPr lvl="1"/>
            <a:r>
              <a:rPr lang="en-US" sz="1600" dirty="0">
                <a:effectLst/>
                <a:latin typeface="Franklin Gothic Book" panose="020B0503020102020204" pitchFamily="34" charset="0"/>
                <a:ea typeface="Calibri" panose="020F0502020204030204" pitchFamily="34" charset="0"/>
              </a:rPr>
              <a:t>The Regulatory Framework</a:t>
            </a:r>
            <a:endParaRPr lang="en-US" sz="1600" dirty="0">
              <a:latin typeface="Franklin Gothic Book" panose="020B0503020102020204" pitchFamily="34" charset="0"/>
            </a:endParaRPr>
          </a:p>
        </p:txBody>
      </p:sp>
      <p:sp>
        <p:nvSpPr>
          <p:cNvPr id="6" name="Content Placeholder 5">
            <a:extLst>
              <a:ext uri="{FF2B5EF4-FFF2-40B4-BE49-F238E27FC236}">
                <a16:creationId xmlns:a16="http://schemas.microsoft.com/office/drawing/2014/main" id="{BC2FCC98-47C6-8ACF-A2C3-B348E8508EF6}"/>
              </a:ext>
            </a:extLst>
          </p:cNvPr>
          <p:cNvSpPr>
            <a:spLocks noGrp="1"/>
          </p:cNvSpPr>
          <p:nvPr>
            <p:ph sz="half" idx="2"/>
          </p:nvPr>
        </p:nvSpPr>
        <p:spPr>
          <a:xfrm>
            <a:off x="6763932" y="997177"/>
            <a:ext cx="4323917" cy="5735317"/>
          </a:xfrm>
        </p:spPr>
        <p:txBody>
          <a:bodyPr>
            <a:normAutofit/>
          </a:bodyPr>
          <a:lstStyle/>
          <a:p>
            <a:r>
              <a:rPr lang="en-US" sz="1600" dirty="0">
                <a:effectLst/>
                <a:latin typeface="Franklin Gothic Book" panose="020B0503020102020204" pitchFamily="34" charset="0"/>
                <a:ea typeface="Calibri" panose="020F0502020204030204" pitchFamily="34" charset="0"/>
              </a:rPr>
              <a:t>Stakeholders and Actors</a:t>
            </a:r>
          </a:p>
          <a:p>
            <a:pPr lvl="1"/>
            <a:r>
              <a:rPr lang="en-US" sz="1600" dirty="0">
                <a:effectLst/>
                <a:latin typeface="Franklin Gothic Book" panose="020B0503020102020204" pitchFamily="34" charset="0"/>
                <a:ea typeface="Calibri" panose="020F0502020204030204" pitchFamily="34" charset="0"/>
              </a:rPr>
              <a:t>Government</a:t>
            </a:r>
          </a:p>
          <a:p>
            <a:pPr lvl="1"/>
            <a:r>
              <a:rPr lang="en-US" sz="1600" dirty="0">
                <a:effectLst/>
                <a:latin typeface="Franklin Gothic Book" panose="020B0503020102020204" pitchFamily="34" charset="0"/>
                <a:ea typeface="Calibri" panose="020F0502020204030204" pitchFamily="34" charset="0"/>
              </a:rPr>
              <a:t>Private Sector</a:t>
            </a:r>
            <a:endParaRPr lang="en-US" sz="1600" dirty="0">
              <a:latin typeface="Franklin Gothic Book" panose="020B0503020102020204" pitchFamily="34" charset="0"/>
              <a:ea typeface="Calibri" panose="020F0502020204030204" pitchFamily="34" charset="0"/>
            </a:endParaRPr>
          </a:p>
          <a:p>
            <a:pPr lvl="1"/>
            <a:r>
              <a:rPr lang="en-US" sz="1600" dirty="0">
                <a:effectLst/>
                <a:latin typeface="Franklin Gothic Book" panose="020B0503020102020204" pitchFamily="34" charset="0"/>
                <a:ea typeface="Calibri" panose="020F0502020204030204" pitchFamily="34" charset="0"/>
              </a:rPr>
              <a:t>Development Partners</a:t>
            </a:r>
          </a:p>
          <a:p>
            <a:pPr lvl="1"/>
            <a:r>
              <a:rPr lang="en-US" sz="1600" dirty="0">
                <a:effectLst/>
                <a:latin typeface="Franklin Gothic Book" panose="020B0503020102020204" pitchFamily="34" charset="0"/>
                <a:ea typeface="Calibri" panose="020F0502020204030204" pitchFamily="34" charset="0"/>
              </a:rPr>
              <a:t>Beneficiaries</a:t>
            </a:r>
            <a:endParaRPr lang="en-US" sz="1600" dirty="0">
              <a:latin typeface="Franklin Gothic Book" panose="020B0503020102020204" pitchFamily="34" charset="0"/>
              <a:ea typeface="Calibri" panose="020F0502020204030204" pitchFamily="34" charset="0"/>
            </a:endParaRPr>
          </a:p>
          <a:p>
            <a:pPr lvl="1"/>
            <a:r>
              <a:rPr lang="en-US" sz="1600" dirty="0">
                <a:effectLst/>
                <a:latin typeface="Franklin Gothic Book" panose="020B0503020102020204" pitchFamily="34" charset="0"/>
                <a:ea typeface="Calibri" panose="020F0502020204030204" pitchFamily="34" charset="0"/>
              </a:rPr>
              <a:t>Civil Society/Advocacy</a:t>
            </a:r>
          </a:p>
          <a:p>
            <a:r>
              <a:rPr lang="en-US" sz="1600" dirty="0">
                <a:effectLst/>
                <a:latin typeface="Franklin Gothic Book" panose="020B0503020102020204" pitchFamily="34" charset="0"/>
                <a:ea typeface="Calibri" panose="020F0502020204030204" pitchFamily="34" charset="0"/>
              </a:rPr>
              <a:t>Performance Evaluation (2025 Key Indicators)</a:t>
            </a:r>
          </a:p>
          <a:p>
            <a:r>
              <a:rPr lang="en-US" sz="1600" dirty="0">
                <a:effectLst/>
                <a:latin typeface="Franklin Gothic Book" panose="020B0503020102020204" pitchFamily="34" charset="0"/>
                <a:ea typeface="Calibri" panose="020F0502020204030204" pitchFamily="34" charset="0"/>
                <a:cs typeface="Times New Roman" panose="02020603050405020304" pitchFamily="18" charset="0"/>
              </a:rPr>
              <a:t>Comparative Analysis</a:t>
            </a:r>
          </a:p>
          <a:p>
            <a:pPr lvl="1"/>
            <a:r>
              <a:rPr lang="en-US" sz="1600" dirty="0">
                <a:effectLst/>
                <a:latin typeface="Franklin Gothic Book" panose="020B0503020102020204" pitchFamily="34" charset="0"/>
                <a:ea typeface="Calibri" panose="020F0502020204030204" pitchFamily="34" charset="0"/>
              </a:rPr>
              <a:t>Rwanda</a:t>
            </a:r>
            <a:endParaRPr lang="en-US" sz="1600" dirty="0">
              <a:latin typeface="Franklin Gothic Book" panose="020B0503020102020204" pitchFamily="34" charset="0"/>
              <a:ea typeface="Calibri" panose="020F0502020204030204" pitchFamily="34" charset="0"/>
            </a:endParaRPr>
          </a:p>
          <a:p>
            <a:pPr lvl="1"/>
            <a:r>
              <a:rPr lang="en-US" sz="1600" dirty="0">
                <a:effectLst/>
                <a:latin typeface="Franklin Gothic Book" panose="020B0503020102020204" pitchFamily="34" charset="0"/>
                <a:ea typeface="Calibri" panose="020F0502020204030204" pitchFamily="34" charset="0"/>
              </a:rPr>
              <a:t>Botswana</a:t>
            </a:r>
          </a:p>
          <a:p>
            <a:pPr lvl="1"/>
            <a:r>
              <a:rPr lang="en-US" sz="1600" dirty="0">
                <a:effectLst/>
                <a:latin typeface="Franklin Gothic Book" panose="020B0503020102020204" pitchFamily="34" charset="0"/>
                <a:ea typeface="Calibri" panose="020F0502020204030204" pitchFamily="34" charset="0"/>
              </a:rPr>
              <a:t>Brazil</a:t>
            </a:r>
          </a:p>
          <a:p>
            <a:r>
              <a:rPr lang="en-US" sz="1600" dirty="0">
                <a:effectLst/>
                <a:latin typeface="Franklin Gothic Book" panose="020B0503020102020204" pitchFamily="34" charset="0"/>
                <a:ea typeface="Calibri" panose="020F0502020204030204" pitchFamily="34" charset="0"/>
                <a:cs typeface="Times New Roman" panose="02020603050405020304" pitchFamily="18" charset="0"/>
              </a:rPr>
              <a:t>Opportunities and Policy Options</a:t>
            </a:r>
          </a:p>
          <a:p>
            <a:r>
              <a:rPr lang="en-US" sz="1600" dirty="0">
                <a:latin typeface="Franklin Gothic Book" panose="020B0503020102020204" pitchFamily="34" charset="0"/>
                <a:ea typeface="Calibri" panose="020F0502020204030204" pitchFamily="34" charset="0"/>
                <a:cs typeface="Times New Roman" panose="02020603050405020304" pitchFamily="18" charset="0"/>
              </a:rPr>
              <a:t>Challenges </a:t>
            </a:r>
            <a:endParaRPr lang="en-US" sz="1600" dirty="0">
              <a:effectLst/>
              <a:latin typeface="Franklin Gothic Book" panose="020B0503020102020204" pitchFamily="34" charset="0"/>
              <a:ea typeface="Calibri" panose="020F0502020204030204" pitchFamily="34" charset="0"/>
              <a:cs typeface="Times New Roman" panose="02020603050405020304" pitchFamily="18" charset="0"/>
            </a:endParaRPr>
          </a:p>
          <a:p>
            <a:r>
              <a:rPr lang="en-US" sz="1600" dirty="0">
                <a:effectLst/>
                <a:latin typeface="Franklin Gothic Book" panose="020B0503020102020204" pitchFamily="34" charset="0"/>
                <a:ea typeface="Calibri" panose="020F0502020204030204" pitchFamily="34" charset="0"/>
              </a:rPr>
              <a:t>Conclusion</a:t>
            </a:r>
            <a:endParaRPr lang="en-US" sz="16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0" indent="0">
              <a:buNone/>
            </a:pPr>
            <a:endParaRPr lang="en-US" sz="1600" dirty="0">
              <a:latin typeface="Franklin Gothic Book" panose="020B0503020102020204" pitchFamily="34" charset="0"/>
              <a:ea typeface="Calibri" panose="020F0502020204030204" pitchFamily="34" charset="0"/>
            </a:endParaRPr>
          </a:p>
          <a:p>
            <a:pPr marL="457200" lvl="1" indent="0">
              <a:buNone/>
            </a:pPr>
            <a:endParaRPr lang="en-US" sz="1600" dirty="0">
              <a:latin typeface="Franklin Gothic Book" panose="020B0503020102020204" pitchFamily="34" charset="0"/>
            </a:endParaRPr>
          </a:p>
        </p:txBody>
      </p:sp>
      <p:sp>
        <p:nvSpPr>
          <p:cNvPr id="7" name="Rectangle 6">
            <a:extLst>
              <a:ext uri="{FF2B5EF4-FFF2-40B4-BE49-F238E27FC236}">
                <a16:creationId xmlns:a16="http://schemas.microsoft.com/office/drawing/2014/main" id="{D89F53E7-8202-4FC0-8F5A-352E4095DEED}"/>
              </a:ext>
            </a:extLst>
          </p:cNvPr>
          <p:cNvSpPr/>
          <p:nvPr/>
        </p:nvSpPr>
        <p:spPr>
          <a:xfrm>
            <a:off x="1461247" y="997178"/>
            <a:ext cx="9484660" cy="5735316"/>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759502B9-2F66-4B0F-A65F-A3456A9027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045" y="24780"/>
            <a:ext cx="926033" cy="1384640"/>
          </a:xfrm>
          <a:prstGeom prst="rect">
            <a:avLst/>
          </a:prstGeom>
        </p:spPr>
      </p:pic>
    </p:spTree>
    <p:extLst>
      <p:ext uri="{BB962C8B-B14F-4D97-AF65-F5344CB8AC3E}">
        <p14:creationId xmlns:p14="http://schemas.microsoft.com/office/powerpoint/2010/main" val="1661192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0B11-DA90-4E70-ACC6-38D9FB459C08}"/>
              </a:ext>
            </a:extLst>
          </p:cNvPr>
          <p:cNvSpPr txBox="1">
            <a:spLocks/>
          </p:cNvSpPr>
          <p:nvPr/>
        </p:nvSpPr>
        <p:spPr>
          <a:xfrm>
            <a:off x="4962005" y="592149"/>
            <a:ext cx="2796540" cy="534345"/>
          </a:xfrm>
          <a:prstGeom prst="rect">
            <a:avLst/>
          </a:prstGeom>
        </p:spPr>
        <p:txBody>
          <a:bodyP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CHALLENGES CON’T </a:t>
            </a:r>
            <a:endParaRPr lang="en-NG" sz="2800" b="1" dirty="0">
              <a:solidFill>
                <a:srgbClr val="036A3A"/>
              </a:solidFill>
              <a:latin typeface="Franklin Gothic Book" panose="020B0503020102020204" pitchFamily="34" charset="0"/>
            </a:endParaRPr>
          </a:p>
        </p:txBody>
      </p:sp>
      <p:sp>
        <p:nvSpPr>
          <p:cNvPr id="3" name="Content Placeholder 2">
            <a:extLst>
              <a:ext uri="{FF2B5EF4-FFF2-40B4-BE49-F238E27FC236}">
                <a16:creationId xmlns:a16="http://schemas.microsoft.com/office/drawing/2014/main" id="{DEF72D5E-210F-4AF6-9F29-EBD0309F6FE6}"/>
              </a:ext>
            </a:extLst>
          </p:cNvPr>
          <p:cNvSpPr txBox="1">
            <a:spLocks/>
          </p:cNvSpPr>
          <p:nvPr/>
        </p:nvSpPr>
        <p:spPr>
          <a:xfrm>
            <a:off x="1180650" y="1579508"/>
            <a:ext cx="9768840" cy="112807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Limited Institutional Capacity gaps include: </a:t>
            </a:r>
            <a:r>
              <a:rPr lang="en-NG" sz="1800" dirty="0">
                <a:latin typeface="Franklin Gothic Book" panose="020B0503020102020204" pitchFamily="34" charset="0"/>
              </a:rPr>
              <a:t>Shortage of skilled technical staff Limited use of digital tools for service delivery</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pic>
        <p:nvPicPr>
          <p:cNvPr id="5" name="Picture 4">
            <a:extLst>
              <a:ext uri="{FF2B5EF4-FFF2-40B4-BE49-F238E27FC236}">
                <a16:creationId xmlns:a16="http://schemas.microsoft.com/office/drawing/2014/main" id="{D3766257-1AC4-4FE7-BCC1-CA145AE23C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6" name="Picture 5">
            <a:extLst>
              <a:ext uri="{FF2B5EF4-FFF2-40B4-BE49-F238E27FC236}">
                <a16:creationId xmlns:a16="http://schemas.microsoft.com/office/drawing/2014/main" id="{81940391-1B64-492E-9B72-BB1B534BE8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88" y="55415"/>
            <a:ext cx="926033" cy="1384640"/>
          </a:xfrm>
          <a:prstGeom prst="rect">
            <a:avLst/>
          </a:prstGeom>
        </p:spPr>
      </p:pic>
      <p:sp>
        <p:nvSpPr>
          <p:cNvPr id="7" name="Content Placeholder 2">
            <a:extLst>
              <a:ext uri="{FF2B5EF4-FFF2-40B4-BE49-F238E27FC236}">
                <a16:creationId xmlns:a16="http://schemas.microsoft.com/office/drawing/2014/main" id="{B9B55108-17C2-4EF3-87B9-C463F6AEEC87}"/>
              </a:ext>
            </a:extLst>
          </p:cNvPr>
          <p:cNvSpPr txBox="1">
            <a:spLocks/>
          </p:cNvSpPr>
          <p:nvPr/>
        </p:nvSpPr>
        <p:spPr>
          <a:xfrm>
            <a:off x="1180650" y="2214730"/>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Fragmentation Across MDAs</a:t>
            </a:r>
            <a:r>
              <a:rPr lang="en-GB" sz="1800" b="1" dirty="0">
                <a:solidFill>
                  <a:srgbClr val="036A3A"/>
                </a:solidFill>
                <a:latin typeface="Franklin Gothic Book" panose="020B0503020102020204" pitchFamily="34" charset="0"/>
              </a:rPr>
              <a:t>:</a:t>
            </a:r>
            <a:r>
              <a:rPr lang="en-NG" sz="1800" b="1" dirty="0">
                <a:solidFill>
                  <a:srgbClr val="036A3A"/>
                </a:solidFill>
                <a:latin typeface="Franklin Gothic Book" panose="020B0503020102020204" pitchFamily="34" charset="0"/>
              </a:rPr>
              <a:t> </a:t>
            </a:r>
            <a:r>
              <a:rPr lang="en-NG" sz="1800" dirty="0">
                <a:latin typeface="Franklin Gothic Book" panose="020B0503020102020204" pitchFamily="34" charset="0"/>
              </a:rPr>
              <a:t>Youth-related interventions are spread across multiple Ministries, Departments, and Agencies (MDAs), leading to: Duplication of efforts Resource wastage Confusion among beneficiaries</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
        <p:nvSpPr>
          <p:cNvPr id="8" name="Rectangle 7">
            <a:extLst>
              <a:ext uri="{FF2B5EF4-FFF2-40B4-BE49-F238E27FC236}">
                <a16:creationId xmlns:a16="http://schemas.microsoft.com/office/drawing/2014/main" id="{02154C5E-7743-46F0-B7E1-E093F9288DCA}"/>
              </a:ext>
            </a:extLst>
          </p:cNvPr>
          <p:cNvSpPr/>
          <p:nvPr/>
        </p:nvSpPr>
        <p:spPr>
          <a:xfrm>
            <a:off x="1147481" y="1374551"/>
            <a:ext cx="10022545" cy="5322083"/>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ontent Placeholder 2">
            <a:extLst>
              <a:ext uri="{FF2B5EF4-FFF2-40B4-BE49-F238E27FC236}">
                <a16:creationId xmlns:a16="http://schemas.microsoft.com/office/drawing/2014/main" id="{54D6A662-BC19-47B1-86F4-0FA900BEB0A5}"/>
              </a:ext>
            </a:extLst>
          </p:cNvPr>
          <p:cNvSpPr txBox="1">
            <a:spLocks/>
          </p:cNvSpPr>
          <p:nvPr/>
        </p:nvSpPr>
        <p:spPr>
          <a:xfrm>
            <a:off x="1180650" y="3090056"/>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Policy Implementation Deficit</a:t>
            </a:r>
            <a:r>
              <a:rPr lang="en-GB" sz="1800" b="1" dirty="0">
                <a:solidFill>
                  <a:srgbClr val="036A3A"/>
                </a:solidFill>
                <a:latin typeface="Franklin Gothic Book" panose="020B0503020102020204" pitchFamily="34" charset="0"/>
              </a:rPr>
              <a:t>: </a:t>
            </a:r>
            <a:r>
              <a:rPr lang="en-NG" sz="1800" dirty="0">
                <a:latin typeface="Franklin Gothic Book" panose="020B0503020102020204" pitchFamily="34" charset="0"/>
              </a:rPr>
              <a:t>Nigeria is not short of youth policies but implementation is inconsistent due to: Poor inter-agency coordination Lack of continuity when leadership changes Weak accountability mechanisms</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
        <p:nvSpPr>
          <p:cNvPr id="10" name="Content Placeholder 2">
            <a:extLst>
              <a:ext uri="{FF2B5EF4-FFF2-40B4-BE49-F238E27FC236}">
                <a16:creationId xmlns:a16="http://schemas.microsoft.com/office/drawing/2014/main" id="{58935C85-3945-4C12-8254-79B4800DEA46}"/>
              </a:ext>
            </a:extLst>
          </p:cNvPr>
          <p:cNvSpPr txBox="1">
            <a:spLocks/>
          </p:cNvSpPr>
          <p:nvPr/>
        </p:nvSpPr>
        <p:spPr>
          <a:xfrm>
            <a:off x="1164065" y="3965382"/>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Security Challenges</a:t>
            </a:r>
            <a:r>
              <a:rPr lang="en-GB" sz="1800" b="1" dirty="0">
                <a:solidFill>
                  <a:srgbClr val="036A3A"/>
                </a:solidFill>
                <a:latin typeface="Franklin Gothic Book" panose="020B0503020102020204" pitchFamily="34" charset="0"/>
              </a:rPr>
              <a:t>:</a:t>
            </a:r>
            <a:r>
              <a:rPr lang="en-NG" sz="1800" b="1" dirty="0">
                <a:solidFill>
                  <a:srgbClr val="036A3A"/>
                </a:solidFill>
                <a:latin typeface="Franklin Gothic Book" panose="020B0503020102020204" pitchFamily="34" charset="0"/>
              </a:rPr>
              <a:t> </a:t>
            </a:r>
            <a:r>
              <a:rPr lang="en-NG" sz="1800" dirty="0">
                <a:latin typeface="Franklin Gothic Book" panose="020B0503020102020204" pitchFamily="34" charset="0"/>
              </a:rPr>
              <a:t>In several </a:t>
            </a:r>
            <a:r>
              <a:rPr lang="en-GB" sz="1800" dirty="0">
                <a:latin typeface="Franklin Gothic Book" panose="020B0503020102020204" pitchFamily="34" charset="0"/>
              </a:rPr>
              <a:t>states,</a:t>
            </a:r>
            <a:r>
              <a:rPr lang="en-NG" sz="1800" dirty="0">
                <a:latin typeface="Franklin Gothic Book" panose="020B0503020102020204" pitchFamily="34" charset="0"/>
              </a:rPr>
              <a:t> insecurity affects Programme rollout</a:t>
            </a:r>
            <a:r>
              <a:rPr lang="en-GB" sz="1800" dirty="0">
                <a:latin typeface="Franklin Gothic Book" panose="020B0503020102020204" pitchFamily="34" charset="0"/>
              </a:rPr>
              <a:t>,</a:t>
            </a:r>
            <a:r>
              <a:rPr lang="en-NG" sz="1800" dirty="0">
                <a:latin typeface="Franklin Gothic Book" panose="020B0503020102020204" pitchFamily="34" charset="0"/>
              </a:rPr>
              <a:t> Youth participation</a:t>
            </a:r>
            <a:r>
              <a:rPr lang="en-GB" sz="1800" dirty="0">
                <a:latin typeface="Franklin Gothic Book" panose="020B0503020102020204" pitchFamily="34" charset="0"/>
              </a:rPr>
              <a:t> and</a:t>
            </a:r>
            <a:r>
              <a:rPr lang="en-NG" sz="1800" dirty="0">
                <a:latin typeface="Franklin Gothic Book" panose="020B0503020102020204" pitchFamily="34" charset="0"/>
              </a:rPr>
              <a:t> Monitoring activities</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
        <p:nvSpPr>
          <p:cNvPr id="11" name="Content Placeholder 2">
            <a:extLst>
              <a:ext uri="{FF2B5EF4-FFF2-40B4-BE49-F238E27FC236}">
                <a16:creationId xmlns:a16="http://schemas.microsoft.com/office/drawing/2014/main" id="{00F67A2C-CEF7-41D2-9443-4CAA52D78880}"/>
              </a:ext>
            </a:extLst>
          </p:cNvPr>
          <p:cNvSpPr txBox="1">
            <a:spLocks/>
          </p:cNvSpPr>
          <p:nvPr/>
        </p:nvSpPr>
        <p:spPr>
          <a:xfrm>
            <a:off x="1147481" y="4619070"/>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Trust Deficit Among Youth</a:t>
            </a:r>
            <a:r>
              <a:rPr lang="en-GB" sz="1800" b="1" dirty="0">
                <a:solidFill>
                  <a:srgbClr val="036A3A"/>
                </a:solidFill>
                <a:latin typeface="Franklin Gothic Book" panose="020B0503020102020204" pitchFamily="34" charset="0"/>
              </a:rPr>
              <a:t>:</a:t>
            </a:r>
            <a:r>
              <a:rPr lang="en-NG" sz="1800" b="1" dirty="0">
                <a:solidFill>
                  <a:srgbClr val="036A3A"/>
                </a:solidFill>
                <a:latin typeface="Franklin Gothic Book" panose="020B0503020102020204" pitchFamily="34" charset="0"/>
              </a:rPr>
              <a:t> </a:t>
            </a:r>
            <a:r>
              <a:rPr lang="en-GB" sz="1800" dirty="0">
                <a:solidFill>
                  <a:srgbClr val="282420"/>
                </a:solidFill>
                <a:latin typeface="Franklin Gothic Book" panose="020B0503020102020204" pitchFamily="34" charset="0"/>
              </a:rPr>
              <a:t>M</a:t>
            </a:r>
            <a:r>
              <a:rPr lang="en-NG" sz="1800" dirty="0">
                <a:latin typeface="Franklin Gothic Book" panose="020B0503020102020204" pitchFamily="34" charset="0"/>
              </a:rPr>
              <a:t>any young people are </a:t>
            </a:r>
            <a:r>
              <a:rPr lang="en-NG" sz="1800" dirty="0" err="1">
                <a:latin typeface="Franklin Gothic Book" panose="020B0503020102020204" pitchFamily="34" charset="0"/>
              </a:rPr>
              <a:t>skeptical</a:t>
            </a:r>
            <a:r>
              <a:rPr lang="en-NG" sz="1800" dirty="0">
                <a:latin typeface="Franklin Gothic Book" panose="020B0503020102020204" pitchFamily="34" charset="0"/>
              </a:rPr>
              <a:t> of government programmes due to Past failures</a:t>
            </a:r>
            <a:r>
              <a:rPr lang="en-GB" sz="1800" dirty="0">
                <a:latin typeface="Franklin Gothic Book" panose="020B0503020102020204" pitchFamily="34" charset="0"/>
              </a:rPr>
              <a:t>,</a:t>
            </a:r>
            <a:r>
              <a:rPr lang="en-NG" sz="1800" dirty="0">
                <a:latin typeface="Franklin Gothic Book" panose="020B0503020102020204" pitchFamily="34" charset="0"/>
              </a:rPr>
              <a:t> </a:t>
            </a:r>
            <a:r>
              <a:rPr lang="en-GB" sz="1800" dirty="0">
                <a:latin typeface="Franklin Gothic Book" panose="020B0503020102020204" pitchFamily="34" charset="0"/>
              </a:rPr>
              <a:t>l</a:t>
            </a:r>
            <a:r>
              <a:rPr lang="en-NG" sz="1800" dirty="0">
                <a:latin typeface="Franklin Gothic Book" panose="020B0503020102020204" pitchFamily="34" charset="0"/>
              </a:rPr>
              <a:t>ack of transparency</a:t>
            </a:r>
            <a:r>
              <a:rPr lang="en-GB" sz="1800" dirty="0">
                <a:latin typeface="Franklin Gothic Book" panose="020B0503020102020204" pitchFamily="34" charset="0"/>
              </a:rPr>
              <a:t>,</a:t>
            </a:r>
            <a:r>
              <a:rPr lang="en-NG" sz="1800" dirty="0">
                <a:latin typeface="Franklin Gothic Book" panose="020B0503020102020204" pitchFamily="34" charset="0"/>
              </a:rPr>
              <a:t> </a:t>
            </a:r>
            <a:r>
              <a:rPr lang="en-GB" sz="1800" dirty="0">
                <a:latin typeface="Franklin Gothic Book" panose="020B0503020102020204" pitchFamily="34" charset="0"/>
              </a:rPr>
              <a:t>and perceived</a:t>
            </a:r>
            <a:r>
              <a:rPr lang="en-NG" sz="1800" dirty="0">
                <a:latin typeface="Franklin Gothic Book" panose="020B0503020102020204" pitchFamily="34" charset="0"/>
              </a:rPr>
              <a:t> exclusion</a:t>
            </a:r>
            <a:r>
              <a:rPr lang="en-GB" sz="1800" dirty="0">
                <a:latin typeface="Franklin Gothic Book" panose="020B0503020102020204" pitchFamily="34" charset="0"/>
              </a:rPr>
              <a:t>.</a:t>
            </a:r>
            <a:r>
              <a:rPr lang="en-NG" sz="1800" dirty="0">
                <a:latin typeface="Franklin Gothic Book" panose="020B0503020102020204" pitchFamily="34" charset="0"/>
              </a:rPr>
              <a:t> This leads to low participation or disengagement</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
        <p:nvSpPr>
          <p:cNvPr id="12" name="Content Placeholder 2">
            <a:extLst>
              <a:ext uri="{FF2B5EF4-FFF2-40B4-BE49-F238E27FC236}">
                <a16:creationId xmlns:a16="http://schemas.microsoft.com/office/drawing/2014/main" id="{B7075887-F88D-4C4F-A77E-B614B9C4E25F}"/>
              </a:ext>
            </a:extLst>
          </p:cNvPr>
          <p:cNvSpPr txBox="1">
            <a:spLocks/>
          </p:cNvSpPr>
          <p:nvPr/>
        </p:nvSpPr>
        <p:spPr>
          <a:xfrm>
            <a:off x="1147481" y="5517962"/>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NG" sz="1800" b="1" dirty="0">
                <a:solidFill>
                  <a:srgbClr val="036A3A"/>
                </a:solidFill>
                <a:latin typeface="Franklin Gothic Book" panose="020B0503020102020204" pitchFamily="34" charset="0"/>
              </a:rPr>
              <a:t>Digital Divide</a:t>
            </a:r>
            <a:r>
              <a:rPr lang="en-GB" sz="1800" b="1" dirty="0">
                <a:solidFill>
                  <a:srgbClr val="036A3A"/>
                </a:solidFill>
                <a:latin typeface="Franklin Gothic Book" panose="020B0503020102020204" pitchFamily="34" charset="0"/>
              </a:rPr>
              <a:t>:</a:t>
            </a:r>
            <a:r>
              <a:rPr lang="en-NG" sz="1800" b="1" dirty="0">
                <a:solidFill>
                  <a:srgbClr val="036A3A"/>
                </a:solidFill>
                <a:latin typeface="Franklin Gothic Book" panose="020B0503020102020204" pitchFamily="34" charset="0"/>
              </a:rPr>
              <a:t> </a:t>
            </a:r>
            <a:r>
              <a:rPr lang="en-NG" sz="1800" dirty="0">
                <a:latin typeface="Franklin Gothic Book" panose="020B0503020102020204" pitchFamily="34" charset="0"/>
              </a:rPr>
              <a:t>While digital solutions are being introduced</a:t>
            </a:r>
            <a:r>
              <a:rPr lang="en-GB" sz="1800" dirty="0">
                <a:latin typeface="Franklin Gothic Book" panose="020B0503020102020204" pitchFamily="34" charset="0"/>
              </a:rPr>
              <a:t>, </a:t>
            </a:r>
            <a:r>
              <a:rPr lang="en-NG" sz="1800" dirty="0">
                <a:latin typeface="Franklin Gothic Book" panose="020B0503020102020204" pitchFamily="34" charset="0"/>
              </a:rPr>
              <a:t>Many youths lack access to </a:t>
            </a:r>
            <a:r>
              <a:rPr lang="en-GB" sz="1800" dirty="0">
                <a:latin typeface="Franklin Gothic Book" panose="020B0503020102020204" pitchFamily="34" charset="0"/>
              </a:rPr>
              <a:t>the </a:t>
            </a:r>
            <a:r>
              <a:rPr lang="en-NG" sz="1800" dirty="0">
                <a:latin typeface="Franklin Gothic Book" panose="020B0503020102020204" pitchFamily="34" charset="0"/>
              </a:rPr>
              <a:t>internet or devices</a:t>
            </a:r>
            <a:r>
              <a:rPr lang="en-GB" sz="1800" dirty="0">
                <a:latin typeface="Franklin Gothic Book" panose="020B0503020102020204" pitchFamily="34" charset="0"/>
              </a:rPr>
              <a:t>.</a:t>
            </a:r>
            <a:r>
              <a:rPr lang="en-NG" sz="1800" dirty="0">
                <a:latin typeface="Franklin Gothic Book" panose="020B0503020102020204" pitchFamily="34" charset="0"/>
              </a:rPr>
              <a:t> </a:t>
            </a:r>
            <a:r>
              <a:rPr lang="en-GB" sz="1800" dirty="0">
                <a:latin typeface="Franklin Gothic Book" panose="020B0503020102020204" pitchFamily="34" charset="0"/>
              </a:rPr>
              <a:t>Rural</a:t>
            </a:r>
            <a:r>
              <a:rPr lang="en-NG" sz="1800" dirty="0">
                <a:latin typeface="Franklin Gothic Book" panose="020B0503020102020204" pitchFamily="34" charset="0"/>
              </a:rPr>
              <a:t> areas are underserved Digital literacy gaps persist</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spTree>
    <p:extLst>
      <p:ext uri="{BB962C8B-B14F-4D97-AF65-F5344CB8AC3E}">
        <p14:creationId xmlns:p14="http://schemas.microsoft.com/office/powerpoint/2010/main" val="1048783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9D45C-E0DF-47B8-9DB9-9889CAAF3B2B}"/>
              </a:ext>
            </a:extLst>
          </p:cNvPr>
          <p:cNvSpPr txBox="1">
            <a:spLocks/>
          </p:cNvSpPr>
          <p:nvPr/>
        </p:nvSpPr>
        <p:spPr>
          <a:xfrm>
            <a:off x="4962005" y="592149"/>
            <a:ext cx="2796540" cy="534345"/>
          </a:xfrm>
          <a:prstGeom prst="rect">
            <a:avLst/>
          </a:prstGeom>
        </p:spPr>
        <p:txBody>
          <a:bodyP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CHALLENGES CON’T </a:t>
            </a:r>
            <a:endParaRPr lang="en-NG" sz="2800" b="1" dirty="0">
              <a:solidFill>
                <a:srgbClr val="036A3A"/>
              </a:solidFill>
              <a:latin typeface="Franklin Gothic Book" panose="020B0503020102020204" pitchFamily="34" charset="0"/>
            </a:endParaRPr>
          </a:p>
        </p:txBody>
      </p:sp>
      <p:sp>
        <p:nvSpPr>
          <p:cNvPr id="3" name="Content Placeholder 2">
            <a:extLst>
              <a:ext uri="{FF2B5EF4-FFF2-40B4-BE49-F238E27FC236}">
                <a16:creationId xmlns:a16="http://schemas.microsoft.com/office/drawing/2014/main" id="{302EA850-C868-4377-A195-780A489EAB0F}"/>
              </a:ext>
            </a:extLst>
          </p:cNvPr>
          <p:cNvSpPr txBox="1">
            <a:spLocks/>
          </p:cNvSpPr>
          <p:nvPr/>
        </p:nvSpPr>
        <p:spPr>
          <a:xfrm>
            <a:off x="1180650" y="1579508"/>
            <a:ext cx="9768840" cy="856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Monitoring, Evaluation, and Impact Measurement Issues</a:t>
            </a:r>
            <a:r>
              <a:rPr lang="en-GB" sz="1800" b="1" dirty="0">
                <a:solidFill>
                  <a:srgbClr val="036A3A"/>
                </a:solidFill>
                <a:latin typeface="Franklin Gothic Book" panose="020B0503020102020204" pitchFamily="34" charset="0"/>
              </a:rPr>
              <a:t>:</a:t>
            </a:r>
            <a:r>
              <a:rPr lang="en-NG" sz="1800" b="1" dirty="0">
                <a:solidFill>
                  <a:srgbClr val="036A3A"/>
                </a:solidFill>
                <a:latin typeface="Franklin Gothic Book" panose="020B0503020102020204" pitchFamily="34" charset="0"/>
              </a:rPr>
              <a:t> </a:t>
            </a:r>
            <a:r>
              <a:rPr lang="en-NG" sz="1800" dirty="0">
                <a:latin typeface="Franklin Gothic Book" panose="020B0503020102020204" pitchFamily="34" charset="0"/>
              </a:rPr>
              <a:t>Weak tracking of outcomes Focus on outputs (number trained) instead of impact (jobs created) Limited feedback loops for improvement</a:t>
            </a:r>
            <a:r>
              <a:rPr lang="en-GB" sz="1800" dirty="0">
                <a:latin typeface="Franklin Gothic Book" panose="020B0503020102020204" pitchFamily="34" charset="0"/>
              </a:rPr>
              <a:t>;</a:t>
            </a:r>
            <a:endParaRPr lang="en-NG" sz="1800" dirty="0">
              <a:latin typeface="Franklin Gothic Book" panose="020B0503020102020204" pitchFamily="34" charset="0"/>
            </a:endParaRPr>
          </a:p>
        </p:txBody>
      </p:sp>
      <p:pic>
        <p:nvPicPr>
          <p:cNvPr id="4" name="Picture 3">
            <a:extLst>
              <a:ext uri="{FF2B5EF4-FFF2-40B4-BE49-F238E27FC236}">
                <a16:creationId xmlns:a16="http://schemas.microsoft.com/office/drawing/2014/main" id="{72A641F2-18F6-451C-8C85-BD06B640AD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5" name="Picture 4">
            <a:extLst>
              <a:ext uri="{FF2B5EF4-FFF2-40B4-BE49-F238E27FC236}">
                <a16:creationId xmlns:a16="http://schemas.microsoft.com/office/drawing/2014/main" id="{9EA757C1-72AB-4A79-8CA8-C2FD3FFA2C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88" y="55415"/>
            <a:ext cx="926033" cy="1384640"/>
          </a:xfrm>
          <a:prstGeom prst="rect">
            <a:avLst/>
          </a:prstGeom>
        </p:spPr>
      </p:pic>
      <p:sp>
        <p:nvSpPr>
          <p:cNvPr id="7" name="Rectangle 6">
            <a:extLst>
              <a:ext uri="{FF2B5EF4-FFF2-40B4-BE49-F238E27FC236}">
                <a16:creationId xmlns:a16="http://schemas.microsoft.com/office/drawing/2014/main" id="{FAE7296A-5416-4964-8A44-D109BBFCC3B0}"/>
              </a:ext>
            </a:extLst>
          </p:cNvPr>
          <p:cNvSpPr/>
          <p:nvPr/>
        </p:nvSpPr>
        <p:spPr>
          <a:xfrm>
            <a:off x="1147481" y="1374551"/>
            <a:ext cx="10022545" cy="5322083"/>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ent Placeholder 2">
            <a:extLst>
              <a:ext uri="{FF2B5EF4-FFF2-40B4-BE49-F238E27FC236}">
                <a16:creationId xmlns:a16="http://schemas.microsoft.com/office/drawing/2014/main" id="{82CE1000-FBEA-47C6-878F-4D74044D8EC3}"/>
              </a:ext>
            </a:extLst>
          </p:cNvPr>
          <p:cNvSpPr txBox="1">
            <a:spLocks/>
          </p:cNvSpPr>
          <p:nvPr/>
        </p:nvSpPr>
        <p:spPr>
          <a:xfrm>
            <a:off x="1194995" y="2625053"/>
            <a:ext cx="9802009" cy="23459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NG" sz="1800" b="1" dirty="0">
                <a:solidFill>
                  <a:srgbClr val="036A3A"/>
                </a:solidFill>
                <a:latin typeface="Franklin Gothic Book" panose="020B0503020102020204" pitchFamily="34" charset="0"/>
              </a:rPr>
              <a:t>Police Harassment and Youth Protection Concerns</a:t>
            </a:r>
            <a:r>
              <a:rPr lang="en-GB" sz="1800" dirty="0">
                <a:latin typeface="Franklin Gothic Book" panose="020B0503020102020204" pitchFamily="34" charset="0"/>
              </a:rPr>
              <a:t>: </a:t>
            </a:r>
            <a:r>
              <a:rPr lang="en-NG" sz="1800" dirty="0">
                <a:latin typeface="Franklin Gothic Book" panose="020B0503020102020204" pitchFamily="34" charset="0"/>
              </a:rPr>
              <a:t>A persistent challenge is the issue of harassment, profiling, and occasional abuse of young people by security agencies, particularly the Nigeria Police Force. This has: Eroded trust between youth and government institutions discouraged youth participation in formal economic activities Fuelled social tension and grievances However, this is being actively addressed through institutional responses such as the recently established Help Youth Desk within the Ministry, which aims to: Receive and document complaints provide a reporting and redress mechanism Serve as a bridge between youth and security agencies</a:t>
            </a:r>
            <a:r>
              <a:rPr lang="en-GB" sz="1800" dirty="0">
                <a:latin typeface="Franklin Gothic Book" panose="020B0503020102020204" pitchFamily="34" charset="0"/>
              </a:rPr>
              <a:t> </a:t>
            </a:r>
            <a:r>
              <a:rPr lang="en-NG" sz="1800" dirty="0">
                <a:latin typeface="Franklin Gothic Book" panose="020B0503020102020204" pitchFamily="34" charset="0"/>
              </a:rPr>
              <a:t>Promote accountability and protection of youth rights</a:t>
            </a:r>
          </a:p>
        </p:txBody>
      </p:sp>
    </p:spTree>
    <p:extLst>
      <p:ext uri="{BB962C8B-B14F-4D97-AF65-F5344CB8AC3E}">
        <p14:creationId xmlns:p14="http://schemas.microsoft.com/office/powerpoint/2010/main" val="3425909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4C037-EDEC-EFDC-9E70-942DB09E13B3}"/>
              </a:ext>
            </a:extLst>
          </p:cNvPr>
          <p:cNvSpPr>
            <a:spLocks noGrp="1"/>
          </p:cNvSpPr>
          <p:nvPr>
            <p:ph idx="1"/>
          </p:nvPr>
        </p:nvSpPr>
        <p:spPr>
          <a:xfrm>
            <a:off x="2007884" y="3097183"/>
            <a:ext cx="8579653" cy="2771909"/>
          </a:xfrm>
        </p:spPr>
        <p:txBody>
          <a:bodyPr/>
          <a:lstStyle/>
          <a:p>
            <a:endParaRPr lang="en-US" dirty="0">
              <a:latin typeface="Franklin Gothic Book" panose="020B0503020102020204" pitchFamily="34" charset="0"/>
            </a:endParaRPr>
          </a:p>
        </p:txBody>
      </p:sp>
      <p:sp>
        <p:nvSpPr>
          <p:cNvPr id="5" name="Title 1">
            <a:extLst>
              <a:ext uri="{FF2B5EF4-FFF2-40B4-BE49-F238E27FC236}">
                <a16:creationId xmlns:a16="http://schemas.microsoft.com/office/drawing/2014/main" id="{FB51F5F0-BE00-5B14-3C50-4C72C5EC88DC}"/>
              </a:ext>
            </a:extLst>
          </p:cNvPr>
          <p:cNvSpPr txBox="1">
            <a:spLocks/>
          </p:cNvSpPr>
          <p:nvPr/>
        </p:nvSpPr>
        <p:spPr>
          <a:xfrm>
            <a:off x="5855878" y="1608389"/>
            <a:ext cx="5687193" cy="27167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a:lstStyle>
          <a:p>
            <a:endParaRPr lang="en-US" sz="8000" dirty="0">
              <a:latin typeface="Franklin Gothic Book" panose="020B0503020102020204" pitchFamily="34" charset="0"/>
            </a:endParaRPr>
          </a:p>
        </p:txBody>
      </p:sp>
      <p:sp>
        <p:nvSpPr>
          <p:cNvPr id="6" name="Subtitle 2">
            <a:extLst>
              <a:ext uri="{FF2B5EF4-FFF2-40B4-BE49-F238E27FC236}">
                <a16:creationId xmlns:a16="http://schemas.microsoft.com/office/drawing/2014/main" id="{3E791AEE-8C33-A9A7-FDE0-B40C4F0F0740}"/>
              </a:ext>
            </a:extLst>
          </p:cNvPr>
          <p:cNvSpPr txBox="1">
            <a:spLocks/>
          </p:cNvSpPr>
          <p:nvPr/>
        </p:nvSpPr>
        <p:spPr>
          <a:xfrm>
            <a:off x="5857328" y="4941357"/>
            <a:ext cx="5701772" cy="752880"/>
          </a:xfrm>
          <a:prstGeom prst="rect">
            <a:avLst/>
          </a:prstGeom>
        </p:spPr>
        <p:txBody>
          <a:bodyPr vert="horz" lIns="0" tIns="45720" rIns="0" bIns="45720" rtlCol="0">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400">
                <a:solidFill>
                  <a:schemeClr val="tx1">
                    <a:lumMod val="85000"/>
                    <a:lumOff val="15000"/>
                  </a:schemeClr>
                </a:solidFill>
                <a:latin typeface="Franklin Gothic Book" panose="020B0503020102020204" pitchFamily="34" charset="0"/>
              </a:rPr>
              <a:t>Sit Dolor Amet</a:t>
            </a:r>
            <a:endParaRPr lang="en-US" sz="2400" dirty="0">
              <a:solidFill>
                <a:schemeClr val="tx1">
                  <a:lumMod val="85000"/>
                  <a:lumOff val="15000"/>
                </a:schemeClr>
              </a:solidFill>
              <a:latin typeface="Franklin Gothic Book" panose="020B0503020102020204" pitchFamily="34" charset="0"/>
            </a:endParaRPr>
          </a:p>
        </p:txBody>
      </p:sp>
      <p:sp>
        <p:nvSpPr>
          <p:cNvPr id="18" name="Rectangle 17">
            <a:extLst>
              <a:ext uri="{FF2B5EF4-FFF2-40B4-BE49-F238E27FC236}">
                <a16:creationId xmlns:a16="http://schemas.microsoft.com/office/drawing/2014/main" id="{2F525DFB-CD8D-B0A3-AA5C-D7178E95DC94}"/>
              </a:ext>
            </a:extLst>
          </p:cNvPr>
          <p:cNvSpPr/>
          <p:nvPr/>
        </p:nvSpPr>
        <p:spPr>
          <a:xfrm>
            <a:off x="1374983" y="1363980"/>
            <a:ext cx="9432263" cy="4998984"/>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Franklin Gothic Book" panose="020B0503020102020204" pitchFamily="34" charset="0"/>
            </a:endParaRPr>
          </a:p>
        </p:txBody>
      </p:sp>
      <p:sp>
        <p:nvSpPr>
          <p:cNvPr id="24" name="TextBox 23">
            <a:extLst>
              <a:ext uri="{FF2B5EF4-FFF2-40B4-BE49-F238E27FC236}">
                <a16:creationId xmlns:a16="http://schemas.microsoft.com/office/drawing/2014/main" id="{E8509F00-6790-FA2C-5D35-E8E88CDC1482}"/>
              </a:ext>
            </a:extLst>
          </p:cNvPr>
          <p:cNvSpPr txBox="1"/>
          <p:nvPr/>
        </p:nvSpPr>
        <p:spPr>
          <a:xfrm>
            <a:off x="4699720" y="715492"/>
            <a:ext cx="3299351" cy="461665"/>
          </a:xfrm>
          <a:prstGeom prst="rect">
            <a:avLst/>
          </a:prstGeom>
          <a:noFill/>
        </p:spPr>
        <p:txBody>
          <a:bodyPr wrap="square" rtlCol="0">
            <a:spAutoFit/>
          </a:bodyPr>
          <a:lstStyle/>
          <a:p>
            <a:pPr algn="ctr"/>
            <a:r>
              <a:rPr lang="en-US" sz="2400" b="1" dirty="0">
                <a:solidFill>
                  <a:srgbClr val="036A3A"/>
                </a:solidFill>
                <a:effectLst/>
                <a:latin typeface="Franklin Gothic Book" panose="020B0503020102020204" pitchFamily="34" charset="0"/>
              </a:rPr>
              <a:t>CONCLUSION</a:t>
            </a:r>
          </a:p>
        </p:txBody>
      </p:sp>
      <p:pic>
        <p:nvPicPr>
          <p:cNvPr id="31" name="Picture 30">
            <a:extLst>
              <a:ext uri="{FF2B5EF4-FFF2-40B4-BE49-F238E27FC236}">
                <a16:creationId xmlns:a16="http://schemas.microsoft.com/office/drawing/2014/main" id="{1A5A8912-82F7-B6FC-A560-6E618684A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0507" y="180720"/>
            <a:ext cx="1050991" cy="958472"/>
          </a:xfrm>
          <a:prstGeom prst="rect">
            <a:avLst/>
          </a:prstGeom>
        </p:spPr>
      </p:pic>
      <p:pic>
        <p:nvPicPr>
          <p:cNvPr id="35" name="Picture 34">
            <a:extLst>
              <a:ext uri="{FF2B5EF4-FFF2-40B4-BE49-F238E27FC236}">
                <a16:creationId xmlns:a16="http://schemas.microsoft.com/office/drawing/2014/main" id="{2F3C6DD5-86A7-ABDD-B601-F2E74DC92B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881" y="116225"/>
            <a:ext cx="926033" cy="1384640"/>
          </a:xfrm>
          <a:prstGeom prst="rect">
            <a:avLst/>
          </a:prstGeom>
        </p:spPr>
      </p:pic>
      <p:sp>
        <p:nvSpPr>
          <p:cNvPr id="10" name="TextBox 9">
            <a:extLst>
              <a:ext uri="{FF2B5EF4-FFF2-40B4-BE49-F238E27FC236}">
                <a16:creationId xmlns:a16="http://schemas.microsoft.com/office/drawing/2014/main" id="{96F350CE-0087-6697-338E-0C78521A9E84}"/>
              </a:ext>
            </a:extLst>
          </p:cNvPr>
          <p:cNvSpPr txBox="1"/>
          <p:nvPr/>
        </p:nvSpPr>
        <p:spPr>
          <a:xfrm>
            <a:off x="1604463" y="1690062"/>
            <a:ext cx="8935242" cy="3477875"/>
          </a:xfrm>
          <a:prstGeom prst="rect">
            <a:avLst/>
          </a:prstGeom>
          <a:noFill/>
        </p:spPr>
        <p:txBody>
          <a:bodyPr wrap="square" rtlCol="0">
            <a:spAutoFit/>
          </a:bodyPr>
          <a:lstStyle/>
          <a:p>
            <a:pPr marL="285750" indent="-285750">
              <a:buFont typeface="Arial" panose="020B0604020202020204" pitchFamily="34" charset="0"/>
              <a:buChar char="•"/>
            </a:pPr>
            <a:r>
              <a:rPr lang="en-US" sz="2000" dirty="0">
                <a:effectLst/>
                <a:latin typeface="Franklin Gothic Book" panose="020B0503020102020204" pitchFamily="34" charset="0"/>
              </a:rPr>
              <a:t>2025 successfully built the scaffolding (skills, mentorship, infrastructure)</a:t>
            </a:r>
          </a:p>
          <a:p>
            <a:pPr marL="285750" indent="-285750">
              <a:buFont typeface="Arial" panose="020B0604020202020204" pitchFamily="34" charset="0"/>
              <a:buChar char="•"/>
            </a:pPr>
            <a:endParaRPr lang="en-US" sz="2000" dirty="0">
              <a:latin typeface="Franklin Gothic Book" panose="020B0503020102020204" pitchFamily="34" charset="0"/>
            </a:endParaRPr>
          </a:p>
          <a:p>
            <a:pPr marL="285750" indent="-285750">
              <a:buFont typeface="Arial" panose="020B0604020202020204" pitchFamily="34" charset="0"/>
              <a:buChar char="•"/>
            </a:pPr>
            <a:r>
              <a:rPr lang="en-US" sz="2000" dirty="0">
                <a:effectLst/>
                <a:latin typeface="Franklin Gothic Book" panose="020B0503020102020204" pitchFamily="34" charset="0"/>
              </a:rPr>
              <a:t>The missing piece is capital to drive enterprise conversion</a:t>
            </a:r>
          </a:p>
          <a:p>
            <a:pPr marL="285750" indent="-285750">
              <a:buFont typeface="Arial" panose="020B0604020202020204" pitchFamily="34" charset="0"/>
              <a:buChar char="•"/>
            </a:pPr>
            <a:endParaRPr lang="en-US" sz="2000" dirty="0">
              <a:latin typeface="Franklin Gothic Book" panose="020B0503020102020204" pitchFamily="34" charset="0"/>
            </a:endParaRPr>
          </a:p>
          <a:p>
            <a:pPr marL="285750" indent="-285750">
              <a:buFont typeface="Arial" panose="020B0604020202020204" pitchFamily="34" charset="0"/>
              <a:buChar char="•"/>
            </a:pPr>
            <a:r>
              <a:rPr lang="en-US" sz="2000" dirty="0">
                <a:effectLst/>
                <a:latin typeface="Franklin Gothic Book" panose="020B0503020102020204" pitchFamily="34" charset="0"/>
              </a:rPr>
              <a:t>2026 Mandate: Convert structural gains into sustainable, scalable youth businesses</a:t>
            </a:r>
          </a:p>
          <a:p>
            <a:pPr marL="285750" indent="-285750">
              <a:buFont typeface="Arial" panose="020B0604020202020204" pitchFamily="34" charset="0"/>
              <a:buChar char="•"/>
            </a:pPr>
            <a:endParaRPr lang="en-US" sz="2000" dirty="0">
              <a:latin typeface="Franklin Gothic Book" panose="020B0503020102020204" pitchFamily="34" charset="0"/>
            </a:endParaRPr>
          </a:p>
          <a:p>
            <a:pPr marL="285750" indent="-285750">
              <a:buFont typeface="Arial" panose="020B0604020202020204" pitchFamily="34" charset="0"/>
              <a:buChar char="•"/>
            </a:pPr>
            <a:r>
              <a:rPr lang="en-US" sz="2000" dirty="0">
                <a:effectLst/>
                <a:latin typeface="Franklin Gothic Book" panose="020B0503020102020204" pitchFamily="34" charset="0"/>
              </a:rPr>
              <a:t>Youth entrepreneurship is the engine for Nigeria’s economic diversification and long-term national development</a:t>
            </a:r>
          </a:p>
          <a:p>
            <a:pPr marL="285750" indent="-285750">
              <a:buFont typeface="Arial" panose="020B0604020202020204" pitchFamily="34" charset="0"/>
              <a:buChar char="•"/>
            </a:pPr>
            <a:endParaRPr lang="en-US" sz="2000" dirty="0">
              <a:latin typeface="Franklin Gothic Book" panose="020B0503020102020204" pitchFamily="34" charset="0"/>
            </a:endParaRPr>
          </a:p>
          <a:p>
            <a:r>
              <a:rPr lang="en-US" sz="2000" dirty="0">
                <a:effectLst/>
                <a:latin typeface="Franklin Gothic Book" panose="020B0503020102020204" pitchFamily="34" charset="0"/>
              </a:rPr>
              <a:t>“From Readiness to Reality – Capitalize the Demographic Dividend”</a:t>
            </a:r>
          </a:p>
        </p:txBody>
      </p:sp>
    </p:spTree>
    <p:extLst>
      <p:ext uri="{BB962C8B-B14F-4D97-AF65-F5344CB8AC3E}">
        <p14:creationId xmlns:p14="http://schemas.microsoft.com/office/powerpoint/2010/main" val="38479749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8E9CFF2-3777-4FF4-A759-8491175B0B7C}"/>
              </a:ext>
            </a:extLst>
          </p:cNvPr>
          <p:cNvSpPr>
            <a:spLocks noGrp="1"/>
          </p:cNvSpPr>
          <p:nvPr>
            <p:ph type="subTitle" idx="1"/>
          </p:nvPr>
        </p:nvSpPr>
        <p:spPr>
          <a:xfrm>
            <a:off x="5289753" y="4672739"/>
            <a:ext cx="6269347" cy="1021498"/>
          </a:xfrm>
        </p:spPr>
        <p:txBody>
          <a:bodyPr>
            <a:normAutofit/>
          </a:bodyPr>
          <a:lstStyle/>
          <a:p>
            <a:r>
              <a:rPr lang="en-US" sz="2400" dirty="0">
                <a:solidFill>
                  <a:schemeClr val="tx1">
                    <a:lumMod val="85000"/>
                    <a:lumOff val="15000"/>
                  </a:schemeClr>
                </a:solidFill>
              </a:rPr>
              <a:t>Sit Dolor Amet</a:t>
            </a:r>
          </a:p>
        </p:txBody>
      </p:sp>
      <p:sp>
        <p:nvSpPr>
          <p:cNvPr id="6" name="Rectangle 5">
            <a:extLst>
              <a:ext uri="{FF2B5EF4-FFF2-40B4-BE49-F238E27FC236}">
                <a16:creationId xmlns:a16="http://schemas.microsoft.com/office/drawing/2014/main" id="{CE0589D1-CF72-DE15-9A0B-0F8B7FE4DF55}"/>
              </a:ext>
            </a:extLst>
          </p:cNvPr>
          <p:cNvSpPr/>
          <p:nvPr/>
        </p:nvSpPr>
        <p:spPr>
          <a:xfrm>
            <a:off x="2407297" y="858416"/>
            <a:ext cx="2854463" cy="3023119"/>
          </a:xfrm>
          <a:prstGeom prst="rect">
            <a:avLst/>
          </a:prstGeom>
          <a:solidFill>
            <a:srgbClr val="E2D9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139EC5B-E9BD-0915-AA7B-1F24BCCA9EE4}"/>
              </a:ext>
            </a:extLst>
          </p:cNvPr>
          <p:cNvSpPr/>
          <p:nvPr/>
        </p:nvSpPr>
        <p:spPr>
          <a:xfrm>
            <a:off x="1579987" y="970544"/>
            <a:ext cx="708920" cy="3023119"/>
          </a:xfrm>
          <a:prstGeom prst="rect">
            <a:avLst/>
          </a:prstGeom>
          <a:solidFill>
            <a:srgbClr val="E2D9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1AF0171-945F-2D6A-1E1F-621556285941}"/>
              </a:ext>
            </a:extLst>
          </p:cNvPr>
          <p:cNvSpPr/>
          <p:nvPr/>
        </p:nvSpPr>
        <p:spPr>
          <a:xfrm>
            <a:off x="2407296" y="4229247"/>
            <a:ext cx="2854463" cy="487835"/>
          </a:xfrm>
          <a:prstGeom prst="rect">
            <a:avLst/>
          </a:prstGeom>
          <a:solidFill>
            <a:srgbClr val="E2D9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47F452E-8692-783C-7F30-148BCF3B0AC0}"/>
              </a:ext>
            </a:extLst>
          </p:cNvPr>
          <p:cNvSpPr/>
          <p:nvPr/>
        </p:nvSpPr>
        <p:spPr>
          <a:xfrm>
            <a:off x="2414193" y="4854002"/>
            <a:ext cx="2854463" cy="487835"/>
          </a:xfrm>
          <a:prstGeom prst="rect">
            <a:avLst/>
          </a:prstGeom>
          <a:solidFill>
            <a:srgbClr val="E2D9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BAE9CD8-EBDC-F9CE-F0C8-5144F9F5CB51}"/>
              </a:ext>
            </a:extLst>
          </p:cNvPr>
          <p:cNvSpPr/>
          <p:nvPr/>
        </p:nvSpPr>
        <p:spPr>
          <a:xfrm>
            <a:off x="2411071" y="4717090"/>
            <a:ext cx="2953409" cy="136904"/>
          </a:xfrm>
          <a:prstGeom prst="rect">
            <a:avLst/>
          </a:prstGeom>
          <a:solidFill>
            <a:srgbClr val="2824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8D99364-D453-35D1-C64E-09167AD1CC52}"/>
              </a:ext>
            </a:extLst>
          </p:cNvPr>
          <p:cNvSpPr/>
          <p:nvPr/>
        </p:nvSpPr>
        <p:spPr>
          <a:xfrm>
            <a:off x="2805514" y="5360515"/>
            <a:ext cx="2854463" cy="487835"/>
          </a:xfrm>
          <a:prstGeom prst="rect">
            <a:avLst/>
          </a:prstGeom>
          <a:solidFill>
            <a:srgbClr val="E2D9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4AABFF8-DFB3-D1EC-2964-DB50E1133243}"/>
              </a:ext>
            </a:extLst>
          </p:cNvPr>
          <p:cNvSpPr/>
          <p:nvPr/>
        </p:nvSpPr>
        <p:spPr>
          <a:xfrm>
            <a:off x="6751341" y="600087"/>
            <a:ext cx="4850130" cy="5777102"/>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9302FE4F-1427-E734-3BA9-083D2882A9B8}"/>
              </a:ext>
            </a:extLst>
          </p:cNvPr>
          <p:cNvSpPr/>
          <p:nvPr/>
        </p:nvSpPr>
        <p:spPr>
          <a:xfrm>
            <a:off x="1461597" y="585598"/>
            <a:ext cx="4263772" cy="5748652"/>
          </a:xfrm>
          <a:prstGeom prst="rect">
            <a:avLst/>
          </a:prstGeom>
          <a:solidFill>
            <a:srgbClr val="F5F4F3"/>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6CD6F41-821C-03D1-0220-D9D96F4A6F49}"/>
              </a:ext>
            </a:extLst>
          </p:cNvPr>
          <p:cNvSpPr/>
          <p:nvPr/>
        </p:nvSpPr>
        <p:spPr>
          <a:xfrm>
            <a:off x="2271360" y="858416"/>
            <a:ext cx="174924" cy="5260444"/>
          </a:xfrm>
          <a:prstGeom prst="rect">
            <a:avLst/>
          </a:prstGeom>
          <a:solidFill>
            <a:srgbClr val="036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385EFA55-0A35-799A-6358-C33757926C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0282" y="1443212"/>
            <a:ext cx="2138250" cy="3197193"/>
          </a:xfrm>
          <a:prstGeom prst="rect">
            <a:avLst/>
          </a:prstGeom>
        </p:spPr>
      </p:pic>
      <p:sp>
        <p:nvSpPr>
          <p:cNvPr id="32" name="Rectangle 31">
            <a:extLst>
              <a:ext uri="{FF2B5EF4-FFF2-40B4-BE49-F238E27FC236}">
                <a16:creationId xmlns:a16="http://schemas.microsoft.com/office/drawing/2014/main" id="{34CD918B-2336-6952-4DDB-A42FDD3EBCA9}"/>
              </a:ext>
            </a:extLst>
          </p:cNvPr>
          <p:cNvSpPr/>
          <p:nvPr/>
        </p:nvSpPr>
        <p:spPr>
          <a:xfrm>
            <a:off x="2290698" y="4649744"/>
            <a:ext cx="3369280" cy="179474"/>
          </a:xfrm>
          <a:prstGeom prst="rect">
            <a:avLst/>
          </a:prstGeom>
          <a:solidFill>
            <a:srgbClr val="036A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0CF9BDF2-6FF3-18AE-DC21-488FE1D4F550}"/>
              </a:ext>
            </a:extLst>
          </p:cNvPr>
          <p:cNvSpPr txBox="1"/>
          <p:nvPr/>
        </p:nvSpPr>
        <p:spPr>
          <a:xfrm>
            <a:off x="6923587" y="1189182"/>
            <a:ext cx="4528455" cy="461665"/>
          </a:xfrm>
          <a:prstGeom prst="rect">
            <a:avLst/>
          </a:prstGeom>
          <a:noFill/>
        </p:spPr>
        <p:txBody>
          <a:bodyPr wrap="square" rtlCol="0">
            <a:spAutoFit/>
          </a:bodyPr>
          <a:lstStyle/>
          <a:p>
            <a:pPr algn="ctr"/>
            <a:r>
              <a:rPr lang="en-US" sz="2400" dirty="0">
                <a:latin typeface="Franklin Gothic Book" panose="020B0503020102020204" pitchFamily="34" charset="0"/>
              </a:rPr>
              <a:t>Q/A</a:t>
            </a:r>
          </a:p>
        </p:txBody>
      </p:sp>
      <p:sp>
        <p:nvSpPr>
          <p:cNvPr id="8" name="TextBox 7">
            <a:extLst>
              <a:ext uri="{FF2B5EF4-FFF2-40B4-BE49-F238E27FC236}">
                <a16:creationId xmlns:a16="http://schemas.microsoft.com/office/drawing/2014/main" id="{A98F7D3D-A70B-4561-C536-5E0E25FF05FF}"/>
              </a:ext>
            </a:extLst>
          </p:cNvPr>
          <p:cNvSpPr txBox="1"/>
          <p:nvPr/>
        </p:nvSpPr>
        <p:spPr>
          <a:xfrm>
            <a:off x="6785272" y="2672476"/>
            <a:ext cx="4782267" cy="707886"/>
          </a:xfrm>
          <a:prstGeom prst="rect">
            <a:avLst/>
          </a:prstGeom>
          <a:noFill/>
        </p:spPr>
        <p:txBody>
          <a:bodyPr wrap="square" rtlCol="0">
            <a:spAutoFit/>
          </a:bodyPr>
          <a:lstStyle/>
          <a:p>
            <a:pPr algn="ctr"/>
            <a:r>
              <a:rPr lang="en-US" sz="2000" b="1" dirty="0">
                <a:effectLst/>
                <a:latin typeface="Franklin Gothic Book" panose="020B0503020102020204" pitchFamily="34" charset="0"/>
              </a:rPr>
              <a:t>Thank You</a:t>
            </a:r>
          </a:p>
          <a:p>
            <a:pPr algn="ctr"/>
            <a:r>
              <a:rPr lang="en-US" sz="2000" dirty="0">
                <a:latin typeface="Franklin Gothic Book" panose="020B0503020102020204" pitchFamily="34" charset="0"/>
              </a:rPr>
              <a:t>Questions and Discussion</a:t>
            </a:r>
          </a:p>
        </p:txBody>
      </p:sp>
      <p:pic>
        <p:nvPicPr>
          <p:cNvPr id="22" name="Picture 21">
            <a:extLst>
              <a:ext uri="{FF2B5EF4-FFF2-40B4-BE49-F238E27FC236}">
                <a16:creationId xmlns:a16="http://schemas.microsoft.com/office/drawing/2014/main" id="{FDC68A15-B700-9ED7-42FE-44C67F97B0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72459" y="4403879"/>
            <a:ext cx="1210695" cy="1104117"/>
          </a:xfrm>
          <a:prstGeom prst="rect">
            <a:avLst/>
          </a:prstGeom>
        </p:spPr>
      </p:pic>
      <p:pic>
        <p:nvPicPr>
          <p:cNvPr id="24" name="Picture 23">
            <a:extLst>
              <a:ext uri="{FF2B5EF4-FFF2-40B4-BE49-F238E27FC236}">
                <a16:creationId xmlns:a16="http://schemas.microsoft.com/office/drawing/2014/main" id="{830438D7-8CB2-5DA8-25BD-BBD74C587D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48103" y="4304551"/>
            <a:ext cx="869347" cy="1299881"/>
          </a:xfrm>
          <a:prstGeom prst="rect">
            <a:avLst/>
          </a:prstGeom>
        </p:spPr>
      </p:pic>
    </p:spTree>
    <p:extLst>
      <p:ext uri="{BB962C8B-B14F-4D97-AF65-F5344CB8AC3E}">
        <p14:creationId xmlns:p14="http://schemas.microsoft.com/office/powerpoint/2010/main" val="1678984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7AA4F-1B11-4642-8219-A6DCDC22ABE8}"/>
              </a:ext>
            </a:extLst>
          </p:cNvPr>
          <p:cNvSpPr>
            <a:spLocks noGrp="1"/>
          </p:cNvSpPr>
          <p:nvPr>
            <p:ph type="title"/>
          </p:nvPr>
        </p:nvSpPr>
        <p:spPr>
          <a:xfrm>
            <a:off x="3650838" y="477441"/>
            <a:ext cx="4615642" cy="1081288"/>
          </a:xfrm>
        </p:spPr>
        <p:txBody>
          <a:bodyPr>
            <a:normAutofit/>
          </a:bodyPr>
          <a:lstStyle/>
          <a:p>
            <a:r>
              <a:rPr lang="en-GB" sz="2800" b="1" dirty="0">
                <a:solidFill>
                  <a:srgbClr val="036A3A"/>
                </a:solidFill>
                <a:latin typeface="Franklin Gothic Book" panose="020B0503020102020204" pitchFamily="34" charset="0"/>
              </a:rPr>
              <a:t>OVERVIEW OF THE MINISTRY</a:t>
            </a:r>
            <a:endParaRPr lang="en-NG" sz="2800" dirty="0">
              <a:solidFill>
                <a:srgbClr val="036A3A"/>
              </a:solidFill>
              <a:latin typeface="Franklin Gothic Book" panose="020B0503020102020204" pitchFamily="34" charset="0"/>
            </a:endParaRPr>
          </a:p>
        </p:txBody>
      </p:sp>
      <p:sp>
        <p:nvSpPr>
          <p:cNvPr id="3" name="Content Placeholder 2">
            <a:extLst>
              <a:ext uri="{FF2B5EF4-FFF2-40B4-BE49-F238E27FC236}">
                <a16:creationId xmlns:a16="http://schemas.microsoft.com/office/drawing/2014/main" id="{B49D8851-2645-4815-B9C2-11065960FB6C}"/>
              </a:ext>
            </a:extLst>
          </p:cNvPr>
          <p:cNvSpPr>
            <a:spLocks noGrp="1"/>
          </p:cNvSpPr>
          <p:nvPr>
            <p:ph idx="1"/>
          </p:nvPr>
        </p:nvSpPr>
        <p:spPr>
          <a:xfrm>
            <a:off x="1154174" y="1252828"/>
            <a:ext cx="9883652" cy="2983863"/>
          </a:xfrm>
        </p:spPr>
        <p:txBody>
          <a:bodyPr>
            <a:normAutofit lnSpcReduction="10000"/>
          </a:bodyPr>
          <a:lstStyle/>
          <a:p>
            <a:pPr marL="0" indent="0" algn="just">
              <a:lnSpc>
                <a:spcPct val="160000"/>
              </a:lnSpc>
              <a:buNone/>
            </a:pPr>
            <a:r>
              <a:rPr lang="en-GB" sz="2400" dirty="0">
                <a:latin typeface="Franklin Gothic Book" panose="020B0503020102020204" pitchFamily="34" charset="0"/>
              </a:rPr>
              <a:t>The Federal Ministry of Youth Development (FMYD) is responsible for creating a sustainable framework that promotes and enhances youth development in Nigeria. This framework is achieved through the formulation and implementation of policies, programs, and initiatives in collaboration with stakeholders.</a:t>
            </a:r>
            <a:endParaRPr lang="en-NG" sz="2400" dirty="0">
              <a:latin typeface="Franklin Gothic Book" panose="020B0503020102020204" pitchFamily="34" charset="0"/>
            </a:endParaRPr>
          </a:p>
          <a:p>
            <a:pPr>
              <a:lnSpc>
                <a:spcPct val="160000"/>
              </a:lnSpc>
            </a:pPr>
            <a:endParaRPr lang="en-NG" sz="2400" dirty="0">
              <a:latin typeface="Franklin Gothic Book" panose="020B0503020102020204" pitchFamily="34" charset="0"/>
            </a:endParaRPr>
          </a:p>
        </p:txBody>
      </p:sp>
      <p:sp>
        <p:nvSpPr>
          <p:cNvPr id="8" name="Title 1">
            <a:extLst>
              <a:ext uri="{FF2B5EF4-FFF2-40B4-BE49-F238E27FC236}">
                <a16:creationId xmlns:a16="http://schemas.microsoft.com/office/drawing/2014/main" id="{AA4AB9F2-70E8-4261-9FDE-5657F4551034}"/>
              </a:ext>
            </a:extLst>
          </p:cNvPr>
          <p:cNvSpPr txBox="1">
            <a:spLocks/>
          </p:cNvSpPr>
          <p:nvPr/>
        </p:nvSpPr>
        <p:spPr>
          <a:xfrm>
            <a:off x="5115264" y="3795799"/>
            <a:ext cx="1686790" cy="8817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MANDATE</a:t>
            </a:r>
            <a:endParaRPr lang="en-NG" sz="2800" dirty="0">
              <a:solidFill>
                <a:srgbClr val="036A3A"/>
              </a:solidFill>
              <a:latin typeface="Franklin Gothic Book" panose="020B0503020102020204" pitchFamily="34" charset="0"/>
            </a:endParaRPr>
          </a:p>
        </p:txBody>
      </p:sp>
      <p:sp>
        <p:nvSpPr>
          <p:cNvPr id="9" name="Content Placeholder 2">
            <a:extLst>
              <a:ext uri="{FF2B5EF4-FFF2-40B4-BE49-F238E27FC236}">
                <a16:creationId xmlns:a16="http://schemas.microsoft.com/office/drawing/2014/main" id="{A48DAB05-EA38-46EA-BF5E-18BFB2813DD6}"/>
              </a:ext>
            </a:extLst>
          </p:cNvPr>
          <p:cNvSpPr txBox="1">
            <a:spLocks/>
          </p:cNvSpPr>
          <p:nvPr/>
        </p:nvSpPr>
        <p:spPr>
          <a:xfrm>
            <a:off x="1064779" y="4428564"/>
            <a:ext cx="10062442" cy="177735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GB" sz="2400" dirty="0">
                <a:latin typeface="Franklin Gothic Book" panose="020B0503020102020204" pitchFamily="34" charset="0"/>
              </a:rPr>
              <a:t>Formulation, Implementation, Monitoring and Evaluation of Policies and Programmes on Youth Development towards Wealth Creation, Youth Empowerment, Wellbeing, Achieving Overall Excellence, National Unity and Sustainable Development.</a:t>
            </a:r>
            <a:endParaRPr lang="en-NG" sz="2400" dirty="0">
              <a:latin typeface="Franklin Gothic Book" panose="020B0503020102020204" pitchFamily="34" charset="0"/>
            </a:endParaRPr>
          </a:p>
          <a:p>
            <a:pPr marL="0" indent="0" algn="just">
              <a:buNone/>
            </a:pPr>
            <a:r>
              <a:rPr lang="en-GB" sz="2400" dirty="0">
                <a:latin typeface="Franklin Gothic Book" panose="020B0503020102020204" pitchFamily="34" charset="0"/>
              </a:rPr>
              <a:t>.</a:t>
            </a:r>
            <a:endParaRPr lang="en-NG" sz="2400" dirty="0">
              <a:latin typeface="Franklin Gothic Book" panose="020B0503020102020204" pitchFamily="34" charset="0"/>
            </a:endParaRPr>
          </a:p>
          <a:p>
            <a:endParaRPr lang="en-NG" sz="2400" dirty="0">
              <a:latin typeface="Franklin Gothic Book" panose="020B0503020102020204" pitchFamily="34" charset="0"/>
            </a:endParaRPr>
          </a:p>
        </p:txBody>
      </p:sp>
      <p:pic>
        <p:nvPicPr>
          <p:cNvPr id="10" name="Picture 9">
            <a:extLst>
              <a:ext uri="{FF2B5EF4-FFF2-40B4-BE49-F238E27FC236}">
                <a16:creationId xmlns:a16="http://schemas.microsoft.com/office/drawing/2014/main" id="{5B8A09BB-BAB3-4FB9-BFD7-C14A378B38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11" name="Picture 10">
            <a:extLst>
              <a:ext uri="{FF2B5EF4-FFF2-40B4-BE49-F238E27FC236}">
                <a16:creationId xmlns:a16="http://schemas.microsoft.com/office/drawing/2014/main" id="{2258D6A3-1349-4B10-8EFD-7BFA6D3853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045" y="24780"/>
            <a:ext cx="926033" cy="1384640"/>
          </a:xfrm>
          <a:prstGeom prst="rect">
            <a:avLst/>
          </a:prstGeom>
        </p:spPr>
      </p:pic>
      <p:sp>
        <p:nvSpPr>
          <p:cNvPr id="12" name="Rectangle 11">
            <a:extLst>
              <a:ext uri="{FF2B5EF4-FFF2-40B4-BE49-F238E27FC236}">
                <a16:creationId xmlns:a16="http://schemas.microsoft.com/office/drawing/2014/main" id="{14A4FFE8-5303-476E-A5C4-AAB80DBE0F7E}"/>
              </a:ext>
            </a:extLst>
          </p:cNvPr>
          <p:cNvSpPr/>
          <p:nvPr/>
        </p:nvSpPr>
        <p:spPr>
          <a:xfrm>
            <a:off x="971919" y="1374552"/>
            <a:ext cx="10198108" cy="521451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43105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52E87-7F45-4BC7-BAD4-0ED5158FCD64}"/>
              </a:ext>
            </a:extLst>
          </p:cNvPr>
          <p:cNvSpPr txBox="1">
            <a:spLocks/>
          </p:cNvSpPr>
          <p:nvPr/>
        </p:nvSpPr>
        <p:spPr>
          <a:xfrm>
            <a:off x="5115264" y="654841"/>
            <a:ext cx="1686790" cy="8817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MISSION</a:t>
            </a:r>
            <a:endParaRPr lang="en-NG" sz="2800" dirty="0">
              <a:solidFill>
                <a:srgbClr val="036A3A"/>
              </a:solidFill>
              <a:latin typeface="Franklin Gothic Book" panose="020B0503020102020204" pitchFamily="34" charset="0"/>
            </a:endParaRPr>
          </a:p>
        </p:txBody>
      </p:sp>
      <p:sp>
        <p:nvSpPr>
          <p:cNvPr id="3" name="Content Placeholder 2">
            <a:extLst>
              <a:ext uri="{FF2B5EF4-FFF2-40B4-BE49-F238E27FC236}">
                <a16:creationId xmlns:a16="http://schemas.microsoft.com/office/drawing/2014/main" id="{6BDB40E6-C5C1-4EBB-9DD7-2C67C37B9B55}"/>
              </a:ext>
            </a:extLst>
          </p:cNvPr>
          <p:cNvSpPr txBox="1">
            <a:spLocks/>
          </p:cNvSpPr>
          <p:nvPr/>
        </p:nvSpPr>
        <p:spPr>
          <a:xfrm>
            <a:off x="1183342" y="1579715"/>
            <a:ext cx="9861176" cy="194341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GB" sz="2400" dirty="0">
                <a:latin typeface="Franklin Gothic Book" panose="020B0503020102020204" pitchFamily="34" charset="0"/>
              </a:rPr>
              <a:t>To Provide Sustainable Framework for the Formulation and Implementation of Policies, Programmes and other Initiatives which Promote and Enhance Youth Development in collaboration with Stakeholders.</a:t>
            </a:r>
            <a:endParaRPr lang="en-NG" sz="2400" dirty="0">
              <a:latin typeface="Franklin Gothic Book" panose="020B0503020102020204" pitchFamily="34" charset="0"/>
            </a:endParaRPr>
          </a:p>
          <a:p>
            <a:endParaRPr lang="en-NG" sz="2400" dirty="0">
              <a:latin typeface="Franklin Gothic Book" panose="020B0503020102020204" pitchFamily="34" charset="0"/>
            </a:endParaRPr>
          </a:p>
        </p:txBody>
      </p:sp>
      <p:sp>
        <p:nvSpPr>
          <p:cNvPr id="4" name="Title 1">
            <a:extLst>
              <a:ext uri="{FF2B5EF4-FFF2-40B4-BE49-F238E27FC236}">
                <a16:creationId xmlns:a16="http://schemas.microsoft.com/office/drawing/2014/main" id="{97BC8205-71DF-4407-8206-777A0E733310}"/>
              </a:ext>
            </a:extLst>
          </p:cNvPr>
          <p:cNvSpPr txBox="1">
            <a:spLocks/>
          </p:cNvSpPr>
          <p:nvPr/>
        </p:nvSpPr>
        <p:spPr>
          <a:xfrm>
            <a:off x="5294914" y="3386287"/>
            <a:ext cx="1327490" cy="8352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VISION</a:t>
            </a:r>
            <a:endParaRPr lang="en-NG" sz="2800" dirty="0">
              <a:solidFill>
                <a:srgbClr val="036A3A"/>
              </a:solidFill>
              <a:latin typeface="Franklin Gothic Book" panose="020B0503020102020204" pitchFamily="34" charset="0"/>
            </a:endParaRPr>
          </a:p>
        </p:txBody>
      </p:sp>
      <p:sp>
        <p:nvSpPr>
          <p:cNvPr id="5" name="Content Placeholder 2">
            <a:extLst>
              <a:ext uri="{FF2B5EF4-FFF2-40B4-BE49-F238E27FC236}">
                <a16:creationId xmlns:a16="http://schemas.microsoft.com/office/drawing/2014/main" id="{7D56A8A1-D280-4219-AC38-5EA44FAE0B4A}"/>
              </a:ext>
            </a:extLst>
          </p:cNvPr>
          <p:cNvSpPr txBox="1">
            <a:spLocks/>
          </p:cNvSpPr>
          <p:nvPr/>
        </p:nvSpPr>
        <p:spPr>
          <a:xfrm>
            <a:off x="1183342" y="4015142"/>
            <a:ext cx="9937440" cy="14977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GB" sz="2400" dirty="0">
                <a:latin typeface="Franklin Gothic Book" panose="020B0503020102020204" pitchFamily="34" charset="0"/>
              </a:rPr>
              <a:t>A Nigeria with Empowered and Successful Youth in all Fields of life and Nigerian Youth that are adequately supported to excel in all endeavours.</a:t>
            </a:r>
            <a:endParaRPr lang="en-NG" sz="2400" dirty="0">
              <a:latin typeface="Franklin Gothic Book" panose="020B0503020102020204" pitchFamily="34" charset="0"/>
            </a:endParaRPr>
          </a:p>
          <a:p>
            <a:pPr algn="just"/>
            <a:endParaRPr lang="en-NG" sz="2400" dirty="0">
              <a:latin typeface="Franklin Gothic Book" panose="020B0503020102020204" pitchFamily="34" charset="0"/>
            </a:endParaRPr>
          </a:p>
        </p:txBody>
      </p:sp>
      <p:pic>
        <p:nvPicPr>
          <p:cNvPr id="6" name="Picture 5">
            <a:extLst>
              <a:ext uri="{FF2B5EF4-FFF2-40B4-BE49-F238E27FC236}">
                <a16:creationId xmlns:a16="http://schemas.microsoft.com/office/drawing/2014/main" id="{1AD1D196-662A-48BB-B832-7F2B4918F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7" name="Picture 6">
            <a:extLst>
              <a:ext uri="{FF2B5EF4-FFF2-40B4-BE49-F238E27FC236}">
                <a16:creationId xmlns:a16="http://schemas.microsoft.com/office/drawing/2014/main" id="{214EB550-B8D7-47BB-A011-7549513AB2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045" y="24780"/>
            <a:ext cx="926033" cy="1384640"/>
          </a:xfrm>
          <a:prstGeom prst="rect">
            <a:avLst/>
          </a:prstGeom>
        </p:spPr>
      </p:pic>
      <p:sp>
        <p:nvSpPr>
          <p:cNvPr id="8" name="Rectangle 7">
            <a:extLst>
              <a:ext uri="{FF2B5EF4-FFF2-40B4-BE49-F238E27FC236}">
                <a16:creationId xmlns:a16="http://schemas.microsoft.com/office/drawing/2014/main" id="{4A98AA3D-ACB7-46EC-A635-B3C7DE0AB881}"/>
              </a:ext>
            </a:extLst>
          </p:cNvPr>
          <p:cNvSpPr/>
          <p:nvPr/>
        </p:nvSpPr>
        <p:spPr>
          <a:xfrm>
            <a:off x="1147481" y="1374552"/>
            <a:ext cx="10022545" cy="466766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46821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27880B0-0CA4-4DDD-8ACB-1853CF4088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3" name="Picture 2">
            <a:extLst>
              <a:ext uri="{FF2B5EF4-FFF2-40B4-BE49-F238E27FC236}">
                <a16:creationId xmlns:a16="http://schemas.microsoft.com/office/drawing/2014/main" id="{F3AF3740-567F-4B85-9AC4-F859F881D1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045" y="24780"/>
            <a:ext cx="926033" cy="1384640"/>
          </a:xfrm>
          <a:prstGeom prst="rect">
            <a:avLst/>
          </a:prstGeom>
        </p:spPr>
      </p:pic>
      <p:sp>
        <p:nvSpPr>
          <p:cNvPr id="4" name="Rectangle 3">
            <a:extLst>
              <a:ext uri="{FF2B5EF4-FFF2-40B4-BE49-F238E27FC236}">
                <a16:creationId xmlns:a16="http://schemas.microsoft.com/office/drawing/2014/main" id="{FD3BE371-6BC4-4EDB-9425-FF5D734137D1}"/>
              </a:ext>
            </a:extLst>
          </p:cNvPr>
          <p:cNvSpPr/>
          <p:nvPr/>
        </p:nvSpPr>
        <p:spPr>
          <a:xfrm>
            <a:off x="1147481" y="1374552"/>
            <a:ext cx="10022545" cy="466766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E494F98B-49A5-451F-AAE6-813DE38871DF}"/>
              </a:ext>
            </a:extLst>
          </p:cNvPr>
          <p:cNvSpPr txBox="1">
            <a:spLocks/>
          </p:cNvSpPr>
          <p:nvPr/>
        </p:nvSpPr>
        <p:spPr>
          <a:xfrm>
            <a:off x="3985710" y="374896"/>
            <a:ext cx="5131396" cy="8817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STRUCTURE OF THE MINISTRY </a:t>
            </a:r>
            <a:endParaRPr lang="en-NG" sz="2800" dirty="0">
              <a:solidFill>
                <a:srgbClr val="036A3A"/>
              </a:solidFill>
              <a:latin typeface="Franklin Gothic Book" panose="020B0503020102020204" pitchFamily="34" charset="0"/>
            </a:endParaRPr>
          </a:p>
        </p:txBody>
      </p:sp>
      <p:sp>
        <p:nvSpPr>
          <p:cNvPr id="6" name="Content Placeholder 2">
            <a:extLst>
              <a:ext uri="{FF2B5EF4-FFF2-40B4-BE49-F238E27FC236}">
                <a16:creationId xmlns:a16="http://schemas.microsoft.com/office/drawing/2014/main" id="{434D94AB-D718-474A-AA22-7520711A54B1}"/>
              </a:ext>
            </a:extLst>
          </p:cNvPr>
          <p:cNvSpPr txBox="1">
            <a:spLocks/>
          </p:cNvSpPr>
          <p:nvPr/>
        </p:nvSpPr>
        <p:spPr>
          <a:xfrm>
            <a:off x="1183342" y="1579715"/>
            <a:ext cx="9861176" cy="19434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en-GB" sz="2400" dirty="0">
                <a:latin typeface="Franklin Gothic Book" panose="020B0503020102020204" pitchFamily="34" charset="0"/>
              </a:rPr>
              <a:t>The Honourable Minister is the Chief Executive Officer, while the Permanent Secretary is the Head of Administration and Chief Accounting Officer.</a:t>
            </a:r>
            <a:endParaRPr lang="en-NG" sz="2400" dirty="0">
              <a:latin typeface="Franklin Gothic Book" panose="020B0503020102020204" pitchFamily="34" charset="0"/>
            </a:endParaRPr>
          </a:p>
          <a:p>
            <a:pPr algn="just">
              <a:lnSpc>
                <a:spcPct val="150000"/>
              </a:lnSpc>
            </a:pPr>
            <a:r>
              <a:rPr lang="en-GB" sz="2400" dirty="0">
                <a:latin typeface="Franklin Gothic Book" panose="020B0503020102020204" pitchFamily="34" charset="0"/>
              </a:rPr>
              <a:t>As approved by the Office of the Head of the Civil Service of the Federation, the Ministry is structured into nine (9) Departments comprising five (5) Operational (Professional) Departments, six (6) Common Services Department, three (3) Units and two (2) Parastatals.</a:t>
            </a:r>
            <a:endParaRPr lang="en-NG" sz="2400" dirty="0">
              <a:latin typeface="Franklin Gothic Book" panose="020B0503020102020204" pitchFamily="34" charset="0"/>
            </a:endParaRPr>
          </a:p>
          <a:p>
            <a:pPr algn="just">
              <a:lnSpc>
                <a:spcPct val="150000"/>
              </a:lnSpc>
            </a:pPr>
            <a:endParaRPr lang="en-NG" sz="2400" dirty="0">
              <a:latin typeface="Franklin Gothic Book" panose="020B0503020102020204" pitchFamily="34" charset="0"/>
            </a:endParaRPr>
          </a:p>
        </p:txBody>
      </p:sp>
    </p:spTree>
    <p:extLst>
      <p:ext uri="{BB962C8B-B14F-4D97-AF65-F5344CB8AC3E}">
        <p14:creationId xmlns:p14="http://schemas.microsoft.com/office/powerpoint/2010/main" val="3848111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B11E821-7AF4-4D33-85B0-2EF7DC7371D9}"/>
              </a:ext>
            </a:extLst>
          </p:cNvPr>
          <p:cNvSpPr txBox="1">
            <a:spLocks/>
          </p:cNvSpPr>
          <p:nvPr/>
        </p:nvSpPr>
        <p:spPr>
          <a:xfrm>
            <a:off x="4211619" y="107283"/>
            <a:ext cx="2675067" cy="8817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 ORGANOGRAM</a:t>
            </a:r>
            <a:endParaRPr lang="en-NG" sz="2800" dirty="0">
              <a:solidFill>
                <a:srgbClr val="036A3A"/>
              </a:solidFill>
              <a:latin typeface="Franklin Gothic Book" panose="020B0503020102020204" pitchFamily="34" charset="0"/>
            </a:endParaRPr>
          </a:p>
        </p:txBody>
      </p:sp>
      <p:pic>
        <p:nvPicPr>
          <p:cNvPr id="6" name="Picture 5">
            <a:extLst>
              <a:ext uri="{FF2B5EF4-FFF2-40B4-BE49-F238E27FC236}">
                <a16:creationId xmlns:a16="http://schemas.microsoft.com/office/drawing/2014/main" id="{1F69D124-AFD7-4F2F-AD9E-CDBC4B9CFD77}"/>
              </a:ext>
            </a:extLst>
          </p:cNvPr>
          <p:cNvPicPr>
            <a:picLocks noChangeAspect="1"/>
          </p:cNvPicPr>
          <p:nvPr/>
        </p:nvPicPr>
        <p:blipFill>
          <a:blip r:embed="rId2"/>
          <a:stretch>
            <a:fillRect/>
          </a:stretch>
        </p:blipFill>
        <p:spPr>
          <a:xfrm>
            <a:off x="0" y="893298"/>
            <a:ext cx="12192000" cy="5964702"/>
          </a:xfrm>
          <a:prstGeom prst="rect">
            <a:avLst/>
          </a:prstGeom>
        </p:spPr>
      </p:pic>
      <p:pic>
        <p:nvPicPr>
          <p:cNvPr id="2" name="Picture 1">
            <a:extLst>
              <a:ext uri="{FF2B5EF4-FFF2-40B4-BE49-F238E27FC236}">
                <a16:creationId xmlns:a16="http://schemas.microsoft.com/office/drawing/2014/main" id="{EDFE577D-E41A-4411-8156-44FDB5C4BB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sp>
        <p:nvSpPr>
          <p:cNvPr id="7" name="Rectangle 6">
            <a:extLst>
              <a:ext uri="{FF2B5EF4-FFF2-40B4-BE49-F238E27FC236}">
                <a16:creationId xmlns:a16="http://schemas.microsoft.com/office/drawing/2014/main" id="{978BACBE-2A70-4EBB-B4DC-699CC7E12141}"/>
              </a:ext>
            </a:extLst>
          </p:cNvPr>
          <p:cNvSpPr/>
          <p:nvPr/>
        </p:nvSpPr>
        <p:spPr>
          <a:xfrm>
            <a:off x="573741" y="824753"/>
            <a:ext cx="1631577" cy="21067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p>
        </p:txBody>
      </p:sp>
      <p:pic>
        <p:nvPicPr>
          <p:cNvPr id="8" name="Picture 7">
            <a:extLst>
              <a:ext uri="{FF2B5EF4-FFF2-40B4-BE49-F238E27FC236}">
                <a16:creationId xmlns:a16="http://schemas.microsoft.com/office/drawing/2014/main" id="{59E28DAC-0250-4793-BBB9-2B8AB24F2E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288" y="55415"/>
            <a:ext cx="926033" cy="1384640"/>
          </a:xfrm>
          <a:prstGeom prst="rect">
            <a:avLst/>
          </a:prstGeom>
        </p:spPr>
      </p:pic>
    </p:spTree>
    <p:extLst>
      <p:ext uri="{BB962C8B-B14F-4D97-AF65-F5344CB8AC3E}">
        <p14:creationId xmlns:p14="http://schemas.microsoft.com/office/powerpoint/2010/main" val="3106949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63BAB-6A52-4E0D-BCB3-755F7CB22B09}"/>
              </a:ext>
            </a:extLst>
          </p:cNvPr>
          <p:cNvSpPr>
            <a:spLocks noGrp="1"/>
          </p:cNvSpPr>
          <p:nvPr>
            <p:ph type="title"/>
          </p:nvPr>
        </p:nvSpPr>
        <p:spPr>
          <a:xfrm>
            <a:off x="3299460" y="579560"/>
            <a:ext cx="5593080" cy="480695"/>
          </a:xfrm>
        </p:spPr>
        <p:txBody>
          <a:bodyPr>
            <a:normAutofit/>
          </a:bodyPr>
          <a:lstStyle/>
          <a:p>
            <a:r>
              <a:rPr lang="en-GB" sz="2800" b="1" dirty="0">
                <a:solidFill>
                  <a:srgbClr val="036A3A"/>
                </a:solidFill>
                <a:latin typeface="Franklin Gothic Book" panose="020B0503020102020204" pitchFamily="34" charset="0"/>
              </a:rPr>
              <a:t>AVAILABLE POLICIES AND PLANS</a:t>
            </a:r>
            <a:endParaRPr lang="en-NG" sz="2800" b="1" dirty="0">
              <a:solidFill>
                <a:srgbClr val="036A3A"/>
              </a:solidFill>
              <a:latin typeface="Franklin Gothic Book" panose="020B0503020102020204" pitchFamily="34" charset="0"/>
            </a:endParaRPr>
          </a:p>
        </p:txBody>
      </p:sp>
      <p:sp>
        <p:nvSpPr>
          <p:cNvPr id="3" name="Content Placeholder 2">
            <a:extLst>
              <a:ext uri="{FF2B5EF4-FFF2-40B4-BE49-F238E27FC236}">
                <a16:creationId xmlns:a16="http://schemas.microsoft.com/office/drawing/2014/main" id="{6F48DACE-C5BA-463E-A17B-BDB54EA53485}"/>
              </a:ext>
            </a:extLst>
          </p:cNvPr>
          <p:cNvSpPr>
            <a:spLocks noGrp="1"/>
          </p:cNvSpPr>
          <p:nvPr>
            <p:ph idx="1"/>
          </p:nvPr>
        </p:nvSpPr>
        <p:spPr>
          <a:xfrm>
            <a:off x="1147481" y="2411511"/>
            <a:ext cx="9768840" cy="1128078"/>
          </a:xfrm>
        </p:spPr>
        <p:txBody>
          <a:bodyPr>
            <a:normAutofit/>
          </a:bodyPr>
          <a:lstStyle/>
          <a:p>
            <a:pPr algn="just"/>
            <a:r>
              <a:rPr lang="en-GB" sz="1700" b="1" dirty="0">
                <a:solidFill>
                  <a:srgbClr val="036A3A"/>
                </a:solidFill>
                <a:latin typeface="Franklin Gothic Book" panose="020B0503020102020204" pitchFamily="34" charset="0"/>
              </a:rPr>
              <a:t>The Youth Data Protection Awareness and Training Programme (YD-PAT) </a:t>
            </a:r>
            <a:r>
              <a:rPr lang="en-GB" sz="1700" dirty="0">
                <a:latin typeface="Franklin Gothic Book" panose="020B0503020102020204" pitchFamily="34" charset="0"/>
              </a:rPr>
              <a:t>is designed to equip young Nigerians with critical knowledge and skills in data privacy, </a:t>
            </a:r>
            <a:r>
              <a:rPr lang="en-GB" sz="1800" dirty="0">
                <a:latin typeface="Franklin Gothic Book" panose="020B0503020102020204" pitchFamily="34" charset="0"/>
              </a:rPr>
              <a:t>cybersecurity</a:t>
            </a:r>
            <a:r>
              <a:rPr lang="en-GB" sz="1700" dirty="0">
                <a:latin typeface="Franklin Gothic Book" panose="020B0503020102020204" pitchFamily="34" charset="0"/>
              </a:rPr>
              <a:t>, and responsible digital engagement. </a:t>
            </a:r>
            <a:endParaRPr lang="en-NG" sz="1400" dirty="0">
              <a:latin typeface="Franklin Gothic Book" panose="020B0503020102020204" pitchFamily="34" charset="0"/>
            </a:endParaRPr>
          </a:p>
        </p:txBody>
      </p:sp>
      <p:sp>
        <p:nvSpPr>
          <p:cNvPr id="4" name="Title 1">
            <a:extLst>
              <a:ext uri="{FF2B5EF4-FFF2-40B4-BE49-F238E27FC236}">
                <a16:creationId xmlns:a16="http://schemas.microsoft.com/office/drawing/2014/main" id="{D19FD3F0-E8D8-4DAC-B7AE-48B1071796D1}"/>
              </a:ext>
            </a:extLst>
          </p:cNvPr>
          <p:cNvSpPr txBox="1">
            <a:spLocks/>
          </p:cNvSpPr>
          <p:nvPr/>
        </p:nvSpPr>
        <p:spPr>
          <a:xfrm>
            <a:off x="1114313" y="1303027"/>
            <a:ext cx="10088880" cy="112807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GB" sz="2000" dirty="0">
                <a:latin typeface="Franklin Gothic Book" panose="020B0503020102020204" pitchFamily="34" charset="0"/>
              </a:rPr>
              <a:t>Policy-aligned articulation of the Federal Ministry of Youth Development’s Ministerial Flagship Programmes, framed as strategic interventions to drive youth empowerment, protection, and national development:</a:t>
            </a:r>
            <a:endParaRPr lang="en-NG" sz="2000" dirty="0">
              <a:latin typeface="Franklin Gothic Book" panose="020B0503020102020204" pitchFamily="34" charset="0"/>
            </a:endParaRPr>
          </a:p>
        </p:txBody>
      </p:sp>
      <p:pic>
        <p:nvPicPr>
          <p:cNvPr id="5" name="Picture 4">
            <a:extLst>
              <a:ext uri="{FF2B5EF4-FFF2-40B4-BE49-F238E27FC236}">
                <a16:creationId xmlns:a16="http://schemas.microsoft.com/office/drawing/2014/main" id="{8EC08641-CA10-46FE-82A0-42300B8073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6" name="Picture 5">
            <a:extLst>
              <a:ext uri="{FF2B5EF4-FFF2-40B4-BE49-F238E27FC236}">
                <a16:creationId xmlns:a16="http://schemas.microsoft.com/office/drawing/2014/main" id="{841CCB64-3AEB-46E5-906B-267492911D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88" y="55415"/>
            <a:ext cx="926033" cy="1384640"/>
          </a:xfrm>
          <a:prstGeom prst="rect">
            <a:avLst/>
          </a:prstGeom>
        </p:spPr>
      </p:pic>
      <p:sp>
        <p:nvSpPr>
          <p:cNvPr id="7" name="Content Placeholder 2">
            <a:extLst>
              <a:ext uri="{FF2B5EF4-FFF2-40B4-BE49-F238E27FC236}">
                <a16:creationId xmlns:a16="http://schemas.microsoft.com/office/drawing/2014/main" id="{36C98CE7-5C54-4EDB-97B0-C57BED36D338}"/>
              </a:ext>
            </a:extLst>
          </p:cNvPr>
          <p:cNvSpPr txBox="1">
            <a:spLocks/>
          </p:cNvSpPr>
          <p:nvPr/>
        </p:nvSpPr>
        <p:spPr>
          <a:xfrm>
            <a:off x="1147481" y="3249943"/>
            <a:ext cx="9802009" cy="1128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GB" sz="1800" b="1" dirty="0">
                <a:solidFill>
                  <a:srgbClr val="036A3A"/>
                </a:solidFill>
                <a:latin typeface="Franklin Gothic Book" panose="020B0503020102020204" pitchFamily="34" charset="0"/>
              </a:rPr>
              <a:t>Nigerian Youth Academy (</a:t>
            </a:r>
            <a:r>
              <a:rPr lang="en-GB" sz="1800" b="1" dirty="0" err="1">
                <a:solidFill>
                  <a:srgbClr val="036A3A"/>
                </a:solidFill>
                <a:latin typeface="Franklin Gothic Book" panose="020B0503020102020204" pitchFamily="34" charset="0"/>
              </a:rPr>
              <a:t>NiYA</a:t>
            </a:r>
            <a:r>
              <a:rPr lang="en-GB" sz="1800" b="1" dirty="0">
                <a:solidFill>
                  <a:srgbClr val="036A3A"/>
                </a:solidFill>
                <a:latin typeface="Franklin Gothic Book" panose="020B0503020102020204" pitchFamily="34" charset="0"/>
              </a:rPr>
              <a:t>): </a:t>
            </a:r>
            <a:r>
              <a:rPr lang="en-GB" sz="1800" dirty="0">
                <a:latin typeface="Franklin Gothic Book" panose="020B0503020102020204" pitchFamily="34" charset="0"/>
              </a:rPr>
              <a:t>The Nigerian Youth Academy (</a:t>
            </a:r>
            <a:r>
              <a:rPr lang="en-GB" sz="1800" dirty="0" err="1">
                <a:latin typeface="Franklin Gothic Book" panose="020B0503020102020204" pitchFamily="34" charset="0"/>
              </a:rPr>
              <a:t>NiYA</a:t>
            </a:r>
            <a:r>
              <a:rPr lang="en-GB" sz="1800" dirty="0">
                <a:latin typeface="Franklin Gothic Book" panose="020B0503020102020204" pitchFamily="34" charset="0"/>
              </a:rPr>
              <a:t>) serves as a national capacity-building platform aimed at equipping youth with 21st-century skills, leadership competencies, and entrepreneurial capabilities.</a:t>
            </a:r>
            <a:endParaRPr lang="en-NG" sz="1800" dirty="0">
              <a:latin typeface="Franklin Gothic Book" panose="020B0503020102020204" pitchFamily="34" charset="0"/>
            </a:endParaRPr>
          </a:p>
        </p:txBody>
      </p:sp>
      <p:sp>
        <p:nvSpPr>
          <p:cNvPr id="8" name="Rectangle 7">
            <a:extLst>
              <a:ext uri="{FF2B5EF4-FFF2-40B4-BE49-F238E27FC236}">
                <a16:creationId xmlns:a16="http://schemas.microsoft.com/office/drawing/2014/main" id="{9AA559A1-EE04-4735-995B-F65FA0B45E83}"/>
              </a:ext>
            </a:extLst>
          </p:cNvPr>
          <p:cNvSpPr/>
          <p:nvPr/>
        </p:nvSpPr>
        <p:spPr>
          <a:xfrm>
            <a:off x="1147481" y="1374551"/>
            <a:ext cx="10022545" cy="5322083"/>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2">
            <a:extLst>
              <a:ext uri="{FF2B5EF4-FFF2-40B4-BE49-F238E27FC236}">
                <a16:creationId xmlns:a16="http://schemas.microsoft.com/office/drawing/2014/main" id="{8169FCE9-2BB8-423B-A7AF-B2CC18C8CAD9}"/>
              </a:ext>
            </a:extLst>
          </p:cNvPr>
          <p:cNvSpPr txBox="1">
            <a:spLocks/>
          </p:cNvSpPr>
          <p:nvPr/>
        </p:nvSpPr>
        <p:spPr>
          <a:xfrm>
            <a:off x="1147481" y="4198302"/>
            <a:ext cx="9768840" cy="116323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GB" sz="1800" b="1" dirty="0" err="1">
                <a:solidFill>
                  <a:srgbClr val="036A3A"/>
                </a:solidFill>
                <a:latin typeface="Franklin Gothic Book" panose="020B0503020102020204" pitchFamily="34" charset="0"/>
              </a:rPr>
              <a:t>YouthCred</a:t>
            </a:r>
            <a:r>
              <a:rPr lang="en-GB" sz="1800" b="1" dirty="0">
                <a:solidFill>
                  <a:srgbClr val="036A3A"/>
                </a:solidFill>
                <a:latin typeface="Franklin Gothic Book" panose="020B0503020102020204" pitchFamily="34" charset="0"/>
              </a:rPr>
              <a:t> Programme: </a:t>
            </a:r>
            <a:r>
              <a:rPr lang="en-GB" sz="1800" dirty="0">
                <a:latin typeface="Franklin Gothic Book" panose="020B0503020102020204" pitchFamily="34" charset="0"/>
              </a:rPr>
              <a:t>The </a:t>
            </a:r>
            <a:r>
              <a:rPr lang="en-GB" sz="1800" dirty="0" err="1">
                <a:latin typeface="Franklin Gothic Book" panose="020B0503020102020204" pitchFamily="34" charset="0"/>
              </a:rPr>
              <a:t>YouthCred</a:t>
            </a:r>
            <a:r>
              <a:rPr lang="en-GB" sz="1800" dirty="0">
                <a:latin typeface="Franklin Gothic Book" panose="020B0503020102020204" pitchFamily="34" charset="0"/>
              </a:rPr>
              <a:t> Programme is a financial inclusion initiative that seeks to bridge the gap between young people and access to credit facilities. Recognizing that many youth lack collateral or credit history, the programme will deploy innovative credit-scoring mechanisms based on alternative data. </a:t>
            </a:r>
            <a:endParaRPr lang="en-NG" sz="1800" dirty="0">
              <a:latin typeface="Franklin Gothic Book" panose="020B0503020102020204" pitchFamily="34" charset="0"/>
            </a:endParaRPr>
          </a:p>
        </p:txBody>
      </p:sp>
      <p:sp>
        <p:nvSpPr>
          <p:cNvPr id="13" name="Content Placeholder 2">
            <a:extLst>
              <a:ext uri="{FF2B5EF4-FFF2-40B4-BE49-F238E27FC236}">
                <a16:creationId xmlns:a16="http://schemas.microsoft.com/office/drawing/2014/main" id="{49941771-5DEB-4BF5-AA7D-5FF7887C6A97}"/>
              </a:ext>
            </a:extLst>
          </p:cNvPr>
          <p:cNvSpPr txBox="1">
            <a:spLocks/>
          </p:cNvSpPr>
          <p:nvPr/>
        </p:nvSpPr>
        <p:spPr>
          <a:xfrm>
            <a:off x="1083382" y="5423169"/>
            <a:ext cx="9802009" cy="1080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GB" sz="1800" b="1" dirty="0" err="1">
                <a:solidFill>
                  <a:srgbClr val="036A3A"/>
                </a:solidFill>
                <a:latin typeface="Franklin Gothic Book" panose="020B0503020102020204" pitchFamily="34" charset="0"/>
              </a:rPr>
              <a:t>Comprenuer</a:t>
            </a:r>
            <a:r>
              <a:rPr lang="en-GB" sz="1800" b="1" dirty="0">
                <a:solidFill>
                  <a:srgbClr val="036A3A"/>
                </a:solidFill>
                <a:latin typeface="Franklin Gothic Book" panose="020B0503020102020204" pitchFamily="34" charset="0"/>
              </a:rPr>
              <a:t> Support Scheme: </a:t>
            </a:r>
            <a:r>
              <a:rPr lang="en-GB" sz="1800" dirty="0">
                <a:latin typeface="Franklin Gothic Book" panose="020B0503020102020204" pitchFamily="34" charset="0"/>
              </a:rPr>
              <a:t>The </a:t>
            </a:r>
            <a:r>
              <a:rPr lang="en-GB" sz="1800" dirty="0" err="1">
                <a:latin typeface="Franklin Gothic Book" panose="020B0503020102020204" pitchFamily="34" charset="0"/>
              </a:rPr>
              <a:t>Comprenuer</a:t>
            </a:r>
            <a:r>
              <a:rPr lang="en-GB" sz="1800" dirty="0">
                <a:latin typeface="Franklin Gothic Book" panose="020B0503020102020204" pitchFamily="34" charset="0"/>
              </a:rPr>
              <a:t> Support Scheme (Creative + Entrepreneur) is tailored to support youth in the creative and cultural industries, including music, film, fashion, digital content creation, and arts. </a:t>
            </a:r>
            <a:endParaRPr lang="en-NG" sz="1800" dirty="0">
              <a:latin typeface="Franklin Gothic Book" panose="020B0503020102020204" pitchFamily="34" charset="0"/>
            </a:endParaRPr>
          </a:p>
        </p:txBody>
      </p:sp>
    </p:spTree>
    <p:extLst>
      <p:ext uri="{BB962C8B-B14F-4D97-AF65-F5344CB8AC3E}">
        <p14:creationId xmlns:p14="http://schemas.microsoft.com/office/powerpoint/2010/main" val="1627713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E7497A4-3E3C-40AC-8DED-4638D62BACE1}"/>
              </a:ext>
            </a:extLst>
          </p:cNvPr>
          <p:cNvSpPr txBox="1">
            <a:spLocks/>
          </p:cNvSpPr>
          <p:nvPr/>
        </p:nvSpPr>
        <p:spPr>
          <a:xfrm>
            <a:off x="3299459" y="562935"/>
            <a:ext cx="6283811" cy="480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AVAILABLE POLICIES AND PLANS CON’T</a:t>
            </a:r>
            <a:endParaRPr lang="en-NG" sz="2800" b="1" dirty="0">
              <a:solidFill>
                <a:srgbClr val="036A3A"/>
              </a:solidFill>
              <a:latin typeface="Franklin Gothic Book" panose="020B0503020102020204" pitchFamily="34" charset="0"/>
            </a:endParaRPr>
          </a:p>
        </p:txBody>
      </p:sp>
      <p:pic>
        <p:nvPicPr>
          <p:cNvPr id="4" name="Picture 3">
            <a:extLst>
              <a:ext uri="{FF2B5EF4-FFF2-40B4-BE49-F238E27FC236}">
                <a16:creationId xmlns:a16="http://schemas.microsoft.com/office/drawing/2014/main" id="{28464FE1-268E-43B4-9B7B-63C369C215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5" name="Picture 4">
            <a:extLst>
              <a:ext uri="{FF2B5EF4-FFF2-40B4-BE49-F238E27FC236}">
                <a16:creationId xmlns:a16="http://schemas.microsoft.com/office/drawing/2014/main" id="{7391364E-88BA-44E6-A0EA-E2CF85DF51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88" y="55415"/>
            <a:ext cx="926033" cy="1384640"/>
          </a:xfrm>
          <a:prstGeom prst="rect">
            <a:avLst/>
          </a:prstGeom>
        </p:spPr>
      </p:pic>
      <p:sp>
        <p:nvSpPr>
          <p:cNvPr id="6" name="Rectangle 5">
            <a:extLst>
              <a:ext uri="{FF2B5EF4-FFF2-40B4-BE49-F238E27FC236}">
                <a16:creationId xmlns:a16="http://schemas.microsoft.com/office/drawing/2014/main" id="{D0C890DB-6FB0-44B9-A9BB-20BEEAE3B673}"/>
              </a:ext>
            </a:extLst>
          </p:cNvPr>
          <p:cNvSpPr/>
          <p:nvPr/>
        </p:nvSpPr>
        <p:spPr>
          <a:xfrm>
            <a:off x="1147481" y="1374551"/>
            <a:ext cx="10022545" cy="5322083"/>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latin typeface="Franklin Gothic Book" panose="020B0503020102020204" pitchFamily="34" charset="0"/>
            </a:endParaRPr>
          </a:p>
        </p:txBody>
      </p:sp>
      <p:sp>
        <p:nvSpPr>
          <p:cNvPr id="9" name="Content Placeholder 2">
            <a:extLst>
              <a:ext uri="{FF2B5EF4-FFF2-40B4-BE49-F238E27FC236}">
                <a16:creationId xmlns:a16="http://schemas.microsoft.com/office/drawing/2014/main" id="{6414D326-5733-4539-A415-74D5CD6115CA}"/>
              </a:ext>
            </a:extLst>
          </p:cNvPr>
          <p:cNvSpPr txBox="1">
            <a:spLocks/>
          </p:cNvSpPr>
          <p:nvPr/>
        </p:nvSpPr>
        <p:spPr>
          <a:xfrm>
            <a:off x="1194995" y="1440055"/>
            <a:ext cx="9802009" cy="11632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GB" sz="1800" b="1" dirty="0" err="1">
                <a:solidFill>
                  <a:srgbClr val="036A3A"/>
                </a:solidFill>
                <a:latin typeface="Franklin Gothic Book" panose="020B0503020102020204" pitchFamily="34" charset="0"/>
              </a:rPr>
              <a:t>Yo</a:t>
            </a:r>
            <a:r>
              <a:rPr lang="en-GB" sz="1800" b="1" dirty="0">
                <a:solidFill>
                  <a:srgbClr val="036A3A"/>
                </a:solidFill>
                <a:latin typeface="Franklin Gothic Book" panose="020B0503020102020204" pitchFamily="34" charset="0"/>
              </a:rPr>
              <a:t>! Health Programme: </a:t>
            </a:r>
            <a:r>
              <a:rPr lang="en-GB" sz="1800" dirty="0">
                <a:latin typeface="Franklin Gothic Book" panose="020B0503020102020204" pitchFamily="34" charset="0"/>
              </a:rPr>
              <a:t>The </a:t>
            </a:r>
            <a:r>
              <a:rPr lang="en-GB" sz="1800" dirty="0" err="1">
                <a:latin typeface="Franklin Gothic Book" panose="020B0503020102020204" pitchFamily="34" charset="0"/>
              </a:rPr>
              <a:t>Yo</a:t>
            </a:r>
            <a:r>
              <a:rPr lang="en-GB" sz="1800" dirty="0">
                <a:latin typeface="Franklin Gothic Book" panose="020B0503020102020204" pitchFamily="34" charset="0"/>
              </a:rPr>
              <a:t>! Health Initiative Programme focuses on improving the physical, mental, and social well-being of Nigerian youth. It addresses critical issues such as substance abuse, mental health awareness, sexual and reproductive health, and access to youth-friendly health services. </a:t>
            </a:r>
            <a:endParaRPr lang="en-NG" sz="1800" dirty="0">
              <a:latin typeface="Franklin Gothic Book" panose="020B0503020102020204" pitchFamily="34" charset="0"/>
            </a:endParaRPr>
          </a:p>
        </p:txBody>
      </p:sp>
      <p:sp>
        <p:nvSpPr>
          <p:cNvPr id="10" name="Content Placeholder 2">
            <a:extLst>
              <a:ext uri="{FF2B5EF4-FFF2-40B4-BE49-F238E27FC236}">
                <a16:creationId xmlns:a16="http://schemas.microsoft.com/office/drawing/2014/main" id="{D52311AF-4E73-4B34-9C4F-82C67AD0B382}"/>
              </a:ext>
            </a:extLst>
          </p:cNvPr>
          <p:cNvSpPr txBox="1">
            <a:spLocks/>
          </p:cNvSpPr>
          <p:nvPr/>
        </p:nvSpPr>
        <p:spPr>
          <a:xfrm>
            <a:off x="1194995" y="2470612"/>
            <a:ext cx="9802009" cy="11632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GB" sz="1800" b="1" dirty="0">
                <a:solidFill>
                  <a:srgbClr val="036A3A"/>
                </a:solidFill>
                <a:latin typeface="Franklin Gothic Book" panose="020B0503020102020204" pitchFamily="34" charset="0"/>
              </a:rPr>
              <a:t>Circular Economy Initiative: </a:t>
            </a:r>
            <a:r>
              <a:rPr lang="en-GB" sz="1800" dirty="0">
                <a:latin typeface="Franklin Gothic Book" panose="020B0503020102020204" pitchFamily="34" charset="0"/>
              </a:rPr>
              <a:t>The Circular Economy Initiative promotes sustainable development by engaging youth in waste-to-wealth opportunities, recycling, green entrepreneurship, and environmental stewardship. </a:t>
            </a:r>
            <a:endParaRPr lang="en-NG" sz="1200" dirty="0">
              <a:latin typeface="Franklin Gothic Book" panose="020B0503020102020204" pitchFamily="34" charset="0"/>
            </a:endParaRPr>
          </a:p>
        </p:txBody>
      </p:sp>
      <p:sp>
        <p:nvSpPr>
          <p:cNvPr id="11" name="Content Placeholder 2">
            <a:extLst>
              <a:ext uri="{FF2B5EF4-FFF2-40B4-BE49-F238E27FC236}">
                <a16:creationId xmlns:a16="http://schemas.microsoft.com/office/drawing/2014/main" id="{10BCA471-62A3-42A0-A663-5426BE6B8F43}"/>
              </a:ext>
            </a:extLst>
          </p:cNvPr>
          <p:cNvSpPr txBox="1">
            <a:spLocks/>
          </p:cNvSpPr>
          <p:nvPr/>
        </p:nvSpPr>
        <p:spPr>
          <a:xfrm>
            <a:off x="1242509" y="3420386"/>
            <a:ext cx="9802009" cy="11632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GB" sz="1800" b="1" dirty="0">
                <a:solidFill>
                  <a:srgbClr val="036A3A"/>
                </a:solidFill>
                <a:latin typeface="Franklin Gothic Book" panose="020B0503020102020204" pitchFamily="34" charset="0"/>
              </a:rPr>
              <a:t>Professionalization of Youth Work</a:t>
            </a:r>
            <a:r>
              <a:rPr lang="en-GB" sz="1800" dirty="0">
                <a:solidFill>
                  <a:srgbClr val="036A3A"/>
                </a:solidFill>
                <a:latin typeface="Franklin Gothic Book" panose="020B0503020102020204" pitchFamily="34" charset="0"/>
              </a:rPr>
              <a:t>: </a:t>
            </a:r>
            <a:r>
              <a:rPr lang="en-GB" sz="1800" dirty="0">
                <a:latin typeface="Franklin Gothic Book" panose="020B0503020102020204" pitchFamily="34" charset="0"/>
              </a:rPr>
              <a:t>The Professionalization of Youth Work programme seeks to institutionalize youth development practice as a recognized profession in Nigeria. It will establish standardized training curricula, certification systems, and accreditation frameworks for youth workers. . </a:t>
            </a:r>
            <a:endParaRPr lang="en-NG" sz="1800" dirty="0">
              <a:latin typeface="Franklin Gothic Book" panose="020B0503020102020204" pitchFamily="34" charset="0"/>
            </a:endParaRPr>
          </a:p>
        </p:txBody>
      </p:sp>
      <p:sp>
        <p:nvSpPr>
          <p:cNvPr id="12" name="Content Placeholder 2">
            <a:extLst>
              <a:ext uri="{FF2B5EF4-FFF2-40B4-BE49-F238E27FC236}">
                <a16:creationId xmlns:a16="http://schemas.microsoft.com/office/drawing/2014/main" id="{94DD9819-0E05-4712-A01B-C6F6CE77EE49}"/>
              </a:ext>
            </a:extLst>
          </p:cNvPr>
          <p:cNvSpPr txBox="1">
            <a:spLocks/>
          </p:cNvSpPr>
          <p:nvPr/>
        </p:nvSpPr>
        <p:spPr>
          <a:xfrm>
            <a:off x="1257748" y="4450943"/>
            <a:ext cx="9802009" cy="11632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GB" sz="1800" b="1" dirty="0">
                <a:solidFill>
                  <a:srgbClr val="036A3A"/>
                </a:solidFill>
                <a:latin typeface="Franklin Gothic Book" panose="020B0503020102020204" pitchFamily="34" charset="0"/>
              </a:rPr>
              <a:t>Nigerian Youth Help Desk: </a:t>
            </a:r>
            <a:r>
              <a:rPr lang="en-GB" sz="1800" dirty="0">
                <a:latin typeface="Franklin Gothic Book" panose="020B0503020102020204" pitchFamily="34" charset="0"/>
              </a:rPr>
              <a:t>The Nigerian Youth Help Desk is a responsive support system designed to address complaints, inquiries, and challenges faced by young people, including issues such as unemployment, exploitation, and police harassment. </a:t>
            </a:r>
            <a:endParaRPr lang="en-NG" sz="1800" dirty="0">
              <a:latin typeface="Franklin Gothic Book" panose="020B0503020102020204" pitchFamily="34" charset="0"/>
            </a:endParaRPr>
          </a:p>
        </p:txBody>
      </p:sp>
      <p:sp>
        <p:nvSpPr>
          <p:cNvPr id="14" name="Content Placeholder 2">
            <a:extLst>
              <a:ext uri="{FF2B5EF4-FFF2-40B4-BE49-F238E27FC236}">
                <a16:creationId xmlns:a16="http://schemas.microsoft.com/office/drawing/2014/main" id="{F7FA53C3-B659-46E9-B386-2ABB9879AA3C}"/>
              </a:ext>
            </a:extLst>
          </p:cNvPr>
          <p:cNvSpPr txBox="1">
            <a:spLocks/>
          </p:cNvSpPr>
          <p:nvPr/>
        </p:nvSpPr>
        <p:spPr>
          <a:xfrm>
            <a:off x="1257748" y="5357308"/>
            <a:ext cx="9802009" cy="11435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GB" sz="1800" b="1" dirty="0" err="1">
                <a:solidFill>
                  <a:srgbClr val="036A3A"/>
                </a:solidFill>
                <a:latin typeface="Franklin Gothic Book" panose="020B0503020102020204" pitchFamily="34" charset="0"/>
              </a:rPr>
              <a:t>Investonaire</a:t>
            </a:r>
            <a:r>
              <a:rPr lang="en-GB" sz="1800" b="1" dirty="0">
                <a:solidFill>
                  <a:srgbClr val="036A3A"/>
                </a:solidFill>
                <a:latin typeface="Franklin Gothic Book" panose="020B0503020102020204" pitchFamily="34" charset="0"/>
              </a:rPr>
              <a:t> Academy: </a:t>
            </a:r>
            <a:r>
              <a:rPr lang="en-GB" sz="1800" dirty="0">
                <a:latin typeface="Franklin Gothic Book" panose="020B0503020102020204" pitchFamily="34" charset="0"/>
              </a:rPr>
              <a:t>The </a:t>
            </a:r>
            <a:r>
              <a:rPr lang="en-GB" sz="1800" dirty="0" err="1">
                <a:latin typeface="Franklin Gothic Book" panose="020B0503020102020204" pitchFamily="34" charset="0"/>
              </a:rPr>
              <a:t>Investonaire</a:t>
            </a:r>
            <a:r>
              <a:rPr lang="en-GB" sz="1800" dirty="0">
                <a:latin typeface="Franklin Gothic Book" panose="020B0503020102020204" pitchFamily="34" charset="0"/>
              </a:rPr>
              <a:t> Academy is a financial literacy and investment education programme aimed at building a generation of financially savvy Nigerian youth. </a:t>
            </a:r>
            <a:endParaRPr lang="en-NG" sz="1800" dirty="0">
              <a:latin typeface="Franklin Gothic Book" panose="020B0503020102020204" pitchFamily="34" charset="0"/>
            </a:endParaRPr>
          </a:p>
        </p:txBody>
      </p:sp>
    </p:spTree>
    <p:extLst>
      <p:ext uri="{BB962C8B-B14F-4D97-AF65-F5344CB8AC3E}">
        <p14:creationId xmlns:p14="http://schemas.microsoft.com/office/powerpoint/2010/main" val="1473229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D802D0F7-5456-4274-BBC4-72242D10D05B}"/>
              </a:ext>
            </a:extLst>
          </p:cNvPr>
          <p:cNvSpPr txBox="1">
            <a:spLocks/>
          </p:cNvSpPr>
          <p:nvPr/>
        </p:nvSpPr>
        <p:spPr>
          <a:xfrm>
            <a:off x="1242510" y="1615823"/>
            <a:ext cx="9802009" cy="107455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r>
              <a:rPr lang="en-GB" sz="1800" b="1" dirty="0">
                <a:solidFill>
                  <a:srgbClr val="036A3A"/>
                </a:solidFill>
                <a:latin typeface="Franklin Gothic Book" panose="020B0503020102020204" pitchFamily="34" charset="0"/>
              </a:rPr>
              <a:t>Nigeria Youth Investment Fund (NYIF): </a:t>
            </a:r>
            <a:r>
              <a:rPr lang="en-GB" sz="1800" dirty="0">
                <a:latin typeface="Franklin Gothic Book" panose="020B0503020102020204" pitchFamily="34" charset="0"/>
              </a:rPr>
              <a:t>The Nigeria Youth Investment Fund (NYIF) is a flagship financing mechanism designed to provide accessible funding to youth-led enterprises and initiatives. NYIF will offer grants, loans, and equity financing to support start-ups and existing businesses across various sectors. </a:t>
            </a:r>
            <a:endParaRPr lang="en-NG" sz="1800" dirty="0">
              <a:latin typeface="Franklin Gothic Book" panose="020B0503020102020204" pitchFamily="34" charset="0"/>
            </a:endParaRPr>
          </a:p>
        </p:txBody>
      </p:sp>
      <p:sp>
        <p:nvSpPr>
          <p:cNvPr id="3" name="Title 1">
            <a:extLst>
              <a:ext uri="{FF2B5EF4-FFF2-40B4-BE49-F238E27FC236}">
                <a16:creationId xmlns:a16="http://schemas.microsoft.com/office/drawing/2014/main" id="{E0B2E131-431F-458B-A034-DDCB12B3F074}"/>
              </a:ext>
            </a:extLst>
          </p:cNvPr>
          <p:cNvSpPr txBox="1">
            <a:spLocks/>
          </p:cNvSpPr>
          <p:nvPr/>
        </p:nvSpPr>
        <p:spPr>
          <a:xfrm>
            <a:off x="3299459" y="562935"/>
            <a:ext cx="6283811" cy="480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a:solidFill>
                  <a:srgbClr val="036A3A"/>
                </a:solidFill>
                <a:latin typeface="Franklin Gothic Book" panose="020B0503020102020204" pitchFamily="34" charset="0"/>
              </a:rPr>
              <a:t>AVAILABLE POLICIES AND PLANS CON’T</a:t>
            </a:r>
            <a:endParaRPr lang="en-NG" sz="2800" b="1" dirty="0">
              <a:solidFill>
                <a:srgbClr val="036A3A"/>
              </a:solidFill>
              <a:latin typeface="Franklin Gothic Book" panose="020B0503020102020204" pitchFamily="34" charset="0"/>
            </a:endParaRPr>
          </a:p>
        </p:txBody>
      </p:sp>
      <p:pic>
        <p:nvPicPr>
          <p:cNvPr id="4" name="Picture 3">
            <a:extLst>
              <a:ext uri="{FF2B5EF4-FFF2-40B4-BE49-F238E27FC236}">
                <a16:creationId xmlns:a16="http://schemas.microsoft.com/office/drawing/2014/main" id="{B2733491-35B1-4826-A2B4-8EFE6A02F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0241" y="24780"/>
            <a:ext cx="1381759" cy="1260122"/>
          </a:xfrm>
          <a:prstGeom prst="rect">
            <a:avLst/>
          </a:prstGeom>
        </p:spPr>
      </p:pic>
      <p:pic>
        <p:nvPicPr>
          <p:cNvPr id="5" name="Picture 4">
            <a:extLst>
              <a:ext uri="{FF2B5EF4-FFF2-40B4-BE49-F238E27FC236}">
                <a16:creationId xmlns:a16="http://schemas.microsoft.com/office/drawing/2014/main" id="{AC4EBF2D-19E7-44B6-95BE-90633924C6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88" y="55415"/>
            <a:ext cx="926033" cy="1384640"/>
          </a:xfrm>
          <a:prstGeom prst="rect">
            <a:avLst/>
          </a:prstGeom>
        </p:spPr>
      </p:pic>
      <p:sp>
        <p:nvSpPr>
          <p:cNvPr id="6" name="Rectangle 5">
            <a:extLst>
              <a:ext uri="{FF2B5EF4-FFF2-40B4-BE49-F238E27FC236}">
                <a16:creationId xmlns:a16="http://schemas.microsoft.com/office/drawing/2014/main" id="{E479DC32-124A-42C8-89E1-974E3513481D}"/>
              </a:ext>
            </a:extLst>
          </p:cNvPr>
          <p:cNvSpPr/>
          <p:nvPr/>
        </p:nvSpPr>
        <p:spPr>
          <a:xfrm>
            <a:off x="1147481" y="1374551"/>
            <a:ext cx="10022545" cy="5322083"/>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latin typeface="Franklin Gothic Book" panose="020B0503020102020204" pitchFamily="34" charset="0"/>
            </a:endParaRPr>
          </a:p>
        </p:txBody>
      </p:sp>
      <p:sp>
        <p:nvSpPr>
          <p:cNvPr id="7" name="Content Placeholder 2">
            <a:extLst>
              <a:ext uri="{FF2B5EF4-FFF2-40B4-BE49-F238E27FC236}">
                <a16:creationId xmlns:a16="http://schemas.microsoft.com/office/drawing/2014/main" id="{3C8D772C-3419-4AA3-A292-88FC0D73607C}"/>
              </a:ext>
            </a:extLst>
          </p:cNvPr>
          <p:cNvSpPr txBox="1">
            <a:spLocks/>
          </p:cNvSpPr>
          <p:nvPr/>
        </p:nvSpPr>
        <p:spPr>
          <a:xfrm>
            <a:off x="1368017" y="3776318"/>
            <a:ext cx="9802009" cy="15756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GB" sz="1800" dirty="0">
                <a:latin typeface="Franklin Gothic Book" panose="020B0503020102020204" pitchFamily="34" charset="0"/>
              </a:rPr>
              <a:t>Collectively, these flagship programmes represent a comprehensive and integrated policy framework aimed at empowering Nigerian youth through skills development, financial inclusion, health, innovation, and institutional support. By addressing both opportunities and challenges—such as unemployment, digital vulnerability, and social exclusion—the Ministry is positioning youth as central drivers of national transformation and sustainable development</a:t>
            </a:r>
            <a:endParaRPr lang="en-NG" sz="1800" dirty="0">
              <a:latin typeface="Franklin Gothic Book" panose="020B0503020102020204" pitchFamily="34" charset="0"/>
            </a:endParaRPr>
          </a:p>
        </p:txBody>
      </p:sp>
      <p:sp>
        <p:nvSpPr>
          <p:cNvPr id="8" name="Title 1">
            <a:extLst>
              <a:ext uri="{FF2B5EF4-FFF2-40B4-BE49-F238E27FC236}">
                <a16:creationId xmlns:a16="http://schemas.microsoft.com/office/drawing/2014/main" id="{18A4DC81-4B39-4375-8656-65D1757949D1}"/>
              </a:ext>
            </a:extLst>
          </p:cNvPr>
          <p:cNvSpPr txBox="1">
            <a:spLocks/>
          </p:cNvSpPr>
          <p:nvPr/>
        </p:nvSpPr>
        <p:spPr>
          <a:xfrm>
            <a:off x="1560307" y="3250798"/>
            <a:ext cx="1739152" cy="480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dirty="0">
                <a:solidFill>
                  <a:srgbClr val="036A3A"/>
                </a:solidFill>
                <a:latin typeface="Franklin Gothic Book" panose="020B0503020102020204" pitchFamily="34" charset="0"/>
              </a:rPr>
              <a:t>CONCLUSION</a:t>
            </a:r>
            <a:endParaRPr lang="en-NG" sz="2000" b="1" dirty="0">
              <a:solidFill>
                <a:srgbClr val="036A3A"/>
              </a:solidFill>
              <a:latin typeface="Franklin Gothic Book" panose="020B0503020102020204" pitchFamily="34" charset="0"/>
            </a:endParaRPr>
          </a:p>
        </p:txBody>
      </p:sp>
    </p:spTree>
    <p:extLst>
      <p:ext uri="{BB962C8B-B14F-4D97-AF65-F5344CB8AC3E}">
        <p14:creationId xmlns:p14="http://schemas.microsoft.com/office/powerpoint/2010/main" val="1866233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DAD249-BF80-48EF-9AFB-36A11BCDC2CE}">
  <ds:schemaRefs>
    <ds:schemaRef ds:uri="http://schemas.microsoft.com/sharepoint/v3/contenttype/forms"/>
  </ds:schemaRefs>
</ds:datastoreItem>
</file>

<file path=customXml/itemProps2.xml><?xml version="1.0" encoding="utf-8"?>
<ds:datastoreItem xmlns:ds="http://schemas.openxmlformats.org/officeDocument/2006/customXml" ds:itemID="{6F4F4D41-822D-40F2-A7AC-E4E6CB36CA7A}">
  <ds:schemaRefs>
    <ds:schemaRef ds:uri="http://purl.org/dc/terms/"/>
    <ds:schemaRef ds:uri="71af3243-3dd4-4a8d-8c0d-dd76da1f02a5"/>
    <ds:schemaRef ds:uri="http://purl.org/dc/elements/1.1/"/>
    <ds:schemaRef ds:uri="http://schemas.microsoft.com/office/2006/metadata/properties"/>
    <ds:schemaRef ds:uri="http://schemas.microsoft.com/sharepoint/v3"/>
    <ds:schemaRef ds:uri="230e9df3-be65-4c73-a93b-d1236ebd677e"/>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16c05727-aa75-4e4a-9b5f-8a80a1165891"/>
    <ds:schemaRef ds:uri="http://purl.org/dc/dcmitype/"/>
  </ds:schemaRefs>
</ds:datastoreItem>
</file>

<file path=customXml/itemProps3.xml><?xml version="1.0" encoding="utf-8"?>
<ds:datastoreItem xmlns:ds="http://schemas.openxmlformats.org/officeDocument/2006/customXml" ds:itemID="{C5A59D56-2157-4202-9D02-F44E447A24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747</TotalTime>
  <Words>2138</Words>
  <Application>Microsoft Office PowerPoint</Application>
  <PresentationFormat>Widescreen</PresentationFormat>
  <Paragraphs>232</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Franklin Gothic Book</vt:lpstr>
      <vt:lpstr>Wingdings</vt:lpstr>
      <vt:lpstr>Office Theme</vt:lpstr>
      <vt:lpstr>PowerPoint Presentation</vt:lpstr>
      <vt:lpstr>PRESENTATION OUTLINE</vt:lpstr>
      <vt:lpstr>OVERVIEW OF THE MINISTRY</vt:lpstr>
      <vt:lpstr>PowerPoint Presentation</vt:lpstr>
      <vt:lpstr>PowerPoint Presentation</vt:lpstr>
      <vt:lpstr>PowerPoint Presentation</vt:lpstr>
      <vt:lpstr>AVAILABLE POLICIES AND PLANS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MINISTRY OF YOUTH DEVELOPMENT   NATIONAL INSTITUTE FOR POLICY AND STRATEGY STUDIES (NIPSS) SENIOR EXECUTIVE COURSE 48 (SEC 48) STUDY TOUR MEETING WITH THE MINISTRY HELD ON MONDAY, 30TH MARCH, 2026   AGENDA</dc:title>
  <dc:creator>Yusuf Barkido Shibkau</dc:creator>
  <cp:lastModifiedBy>Abdurrahman Maiwada</cp:lastModifiedBy>
  <cp:revision>10</cp:revision>
  <cp:lastPrinted>2026-03-30T09:07:08Z</cp:lastPrinted>
  <dcterms:created xsi:type="dcterms:W3CDTF">2026-03-25T16:32:12Z</dcterms:created>
  <dcterms:modified xsi:type="dcterms:W3CDTF">2026-03-30T09:36:15Z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